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6" r:id="rId19"/>
    <p:sldId id="277" r:id="rId20"/>
    <p:sldId id="279" r:id="rId21"/>
    <p:sldId id="284" r:id="rId22"/>
    <p:sldId id="285" r:id="rId23"/>
    <p:sldId id="297" r:id="rId24"/>
    <p:sldId id="308" r:id="rId25"/>
    <p:sldId id="298" r:id="rId26"/>
    <p:sldId id="300" r:id="rId27"/>
    <p:sldId id="309" r:id="rId28"/>
    <p:sldId id="303" r:id="rId29"/>
    <p:sldId id="257" r:id="rId30"/>
    <p:sldId id="286" r:id="rId31"/>
    <p:sldId id="295" r:id="rId32"/>
    <p:sldId id="288" r:id="rId33"/>
    <p:sldId id="280" r:id="rId34"/>
    <p:sldId id="287" r:id="rId35"/>
    <p:sldId id="289" r:id="rId36"/>
    <p:sldId id="306" r:id="rId37"/>
    <p:sldId id="290" r:id="rId38"/>
    <p:sldId id="307" r:id="rId39"/>
    <p:sldId id="291" r:id="rId40"/>
    <p:sldId id="292" r:id="rId41"/>
    <p:sldId id="293" r:id="rId42"/>
    <p:sldId id="294" r:id="rId43"/>
    <p:sldId id="282" r:id="rId44"/>
    <p:sldId id="305"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6/10/2021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6/10/2021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www2.utdos.ir/contents/decitabine-drug-information?search=covid+-19+and+malignancy&amp;topicRef=128993&amp;source=see_link" TargetMode="External"/><Relationship Id="rId3" Type="http://schemas.openxmlformats.org/officeDocument/2006/relationships/hyperlink" Target="https://www2.utdos.ir/contents/cyclophosphamide-drug-information?search=covid+-19+and+malignancy&amp;topicRef=128993&amp;source=see_link" TargetMode="External"/><Relationship Id="rId7" Type="http://schemas.openxmlformats.org/officeDocument/2006/relationships/hyperlink" Target="https://www2.utdos.ir/contents/etoposide-drug-information?search=covid+-19+and+malignancy&amp;topicRef=128993&amp;source=see_link" TargetMode="External"/><Relationship Id="rId2" Type="http://schemas.openxmlformats.org/officeDocument/2006/relationships/hyperlink" Target="https://www2.utdos.ir/contents/rituximab-intravenous-including-biosimilars-of-rituximab-drug-information?search=covid+-19+and+malignancy&amp;topicRef=128993&amp;source=see_link" TargetMode="External"/><Relationship Id="rId1" Type="http://schemas.openxmlformats.org/officeDocument/2006/relationships/slideLayout" Target="../slideLayouts/slideLayout7.xml"/><Relationship Id="rId6" Type="http://schemas.openxmlformats.org/officeDocument/2006/relationships/hyperlink" Target="https://www2.utdos.ir/contents/prednisone-drug-information?search=covid+-19+and+malignancy&amp;topicRef=128993&amp;source=see_link" TargetMode="External"/><Relationship Id="rId5" Type="http://schemas.openxmlformats.org/officeDocument/2006/relationships/hyperlink" Target="https://www2.utdos.ir/contents/vincristine-conventional-drug-information?search=covid+-19+and+malignancy&amp;topicRef=128993&amp;source=see_link" TargetMode="External"/><Relationship Id="rId10" Type="http://schemas.openxmlformats.org/officeDocument/2006/relationships/hyperlink" Target="https://www2.utdos.ir/contents/daratumumab-intravenous-drug-information?search=covid+-19+and+malignancy&amp;topicRef=128993&amp;source=see_link" TargetMode="External"/><Relationship Id="rId4" Type="http://schemas.openxmlformats.org/officeDocument/2006/relationships/hyperlink" Target="https://www2.utdos.ir/contents/doxorubicin-conventional-drug-information?search=covid+-19+and+malignancy&amp;topicRef=128993&amp;source=see_link" TargetMode="External"/><Relationship Id="rId9" Type="http://schemas.openxmlformats.org/officeDocument/2006/relationships/hyperlink" Target="https://www2.utdos.ir/contents/azacitidine-drug-information?search=covid+-19+and+malignancy&amp;topicRef=128993&amp;source=see_lin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2.utdos.ir/external-redirect.do?target_url=https://www.asco.org/sites/new-www.asco.org/files/content-files/2020-ASCO-Guide-Cancer-COVID19.pdf&amp;token=j+tF41plvYHq0KcVLVNCgp6i76xGZdRmOK2DHBOrMQHv5S2+tUrPbJVbrGJ09Od/5wKf1+ug2a1rtmVAz9Esy14+7+zRcF5R1LocrDJg/0vaOIFIgUlfoHO0EHcGrU6a&amp;TOPIC_ID=128993" TargetMode="External"/><Relationship Id="rId2" Type="http://schemas.openxmlformats.org/officeDocument/2006/relationships/hyperlink" Target="https://www2.utdos.ir/external-redirect.do?target_url=https://www.cancer.org/latest-news/common-questions-about-the-new-coronavirus-outbreak.html&amp;token=KaNQlPg+34JZ51DqXIumfQb4xZypUEc2mvTyAF/wK14zeMIARtlILGCbLQp4ICQCDshHnFri0yyFWLlPUB60QHE1AC7m6/JSRkaQMHN9ipWvALUkLBSw0hah5bEtTSir&amp;TOPIC_ID=128993" TargetMode="External"/><Relationship Id="rId1" Type="http://schemas.openxmlformats.org/officeDocument/2006/relationships/slideLayout" Target="../slideLayouts/slideLayout7.xml"/><Relationship Id="rId4" Type="http://schemas.openxmlformats.org/officeDocument/2006/relationships/hyperlink" Target="https://www2.utdos.ir/external-redirect.do?target_url=https://www.idsociety.org/practice-guideline/covid-19-guideline-diagnostics/&amp;token=AmHFpeK8AYLtIzjzJcHQsUTZ2ZFEb0AKCpy6VhmjTzNQyH8bUCFj3o+Un0pKe1bA84kbEVvEvbi4yk3hRjr+xx6g37ph7JkVjXcN5feSWLM=&amp;TOPIC_ID=12899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2.utdos.ir/contents/irinotecan-conventional-drug-information?search=covid+-19+and+malignancy&amp;topicRef=128993&amp;source=see_link" TargetMode="External"/><Relationship Id="rId2" Type="http://schemas.openxmlformats.org/officeDocument/2006/relationships/hyperlink" Target="https://www2.utdos.ir/contents/oxaliplatin-drug-information?search=covid+-19+and+malignancy&amp;topicRef=128993&amp;source=see_link" TargetMode="External"/><Relationship Id="rId1" Type="http://schemas.openxmlformats.org/officeDocument/2006/relationships/slideLayout" Target="../slideLayouts/slideLayout7.xml"/><Relationship Id="rId5" Type="http://schemas.openxmlformats.org/officeDocument/2006/relationships/hyperlink" Target="https://www2.utdos.ir/contents/leucovorin-drug-information?search=covid+-19+and+malignancy&amp;topicRef=128993&amp;source=see_link" TargetMode="External"/><Relationship Id="rId4" Type="http://schemas.openxmlformats.org/officeDocument/2006/relationships/hyperlink" Target="https://www2.utdos.ir/contents/fluorouracil-drug-information?search=covid+-19+and+malignancy&amp;topicRef=128993&amp;source=see_lin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2.utdos.ir/external-redirect.do?target_url=https://www.asco.org/asco-coronavirus-resources/care-individuals-cancer-during-covid-19/cancer-treatment-supportive-care&amp;token=3p0/7K4vWlGqcO2Dgrv2VhjpxE1nBAsYBeX1mGfLlAP2mskQP7e63forVapFwWGLwIihexWNnG6agVnEM5elYMfmieFpHLTqILAZsNZd0TIsGgyg0uD49KkF4gY5dHDeEXRQFuv2XvK1xPDm6zPZlw==&amp;TOPIC_ID=12899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2.utdos.ir/external-redirect.do?target_url=https://www.asco.org/asco-coronavirus-information/care-individuals-cancer-during-covid-19&amp;token=NJO5PgfMpnwvkUMmrVDU8819PmsDIlV/zUSjdgIGr5n+ausz9gY5QH0Viv9HZYKex2lF8LbUUVgYdsGmfXIDu9F38LU1Lr9clVYpqh5lzljKul2omi5S8DPU3s6Supc/&amp;TOPIC_ID=130913"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2.utdos.ir/external-redirect.do?target_url=https://www.asco.org/asco-coronavirus-information/care-individuals-cancer-during-covid-19&amp;token=NJO5PgfMpnwvkUMmrVDU8819PmsDIlV/zUSjdgIGr5n+ausz9gY5QH0Viv9HZYKex2lF8LbUUVgYdsGmfXIDu9F38LU1Lr9clVYpqh5lzljKul2omi5S8DPU3s6Supc/&amp;TOPIC_ID=130913"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www2.utdos.ir/external-redirect.do?target_url=https://www.cdc.gov/vaccines/covid-19/clinical-considerations/index.html&amp;token=X1bP64AdZQZzoXTjw4/vnqkRJAvAzp9aD62BGj0rN5pzMi3rd/o6uRCVuO6p306ADNrWIeKd9rwt+eJMBMqb9En25YC3oPnFIzpfXa2NThs=&amp;TOPIC_ID=127556"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www2.utdos.ir/external-redirect.do?target_url=https://www.asco.org/asco-coronavirus-information/care-individuals-cancer-during-covid-19&amp;token=NJO5PgfMpnwvkUMmrVDU8819PmsDIlV/zUSjdgIGr5n+ausz9gY5QH0Viv9HZYKex2lF8LbUUVgYdsGmfXIDu9F38LU1Lr9clVYpqh5lzljKul2omi5S8DPU3s6Supc/&amp;TOPIC_ID=127556" TargetMode="External"/><Relationship Id="rId2" Type="http://schemas.openxmlformats.org/officeDocument/2006/relationships/hyperlink" Target="https://www2.utdos.ir/external-redirect.do?target_url=https://www.cdc.gov/vaccines/covid-19/info-by-product/clinical-considerations.html&amp;token=KbwHoScDCmu5LpqS+/dQ4MgKETt3GFBMDjpmp4NJgr9tKO6gO3ZED8Jd1iawBCaLPspOQgaytMOoN4D34AKVKKMYsyZW0hv0KhG0kprUMXE=&amp;TOPIC_ID=127556"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www2.utdos.ir/external-redirect.do?target_url=https://www.cdc.gov/coronavirus/2019-ncov/index.html&amp;token=R4Uiw8/bmPVaqNHRDqpXLETVYV9fJcW0p5/SZ3txP+Ejyof1jNwharnrocVgPh9EIWhVijCHqoG2T+gH/X6zHQ==&amp;TOPIC_ID=127556" TargetMode="External"/><Relationship Id="rId2" Type="http://schemas.openxmlformats.org/officeDocument/2006/relationships/hyperlink" Target="https://www2.utdos.ir/external-redirect.do?target_url=https://www.cdc.gov/vaccines/covid-19/clinical-considerations/index.html&amp;token=X1bP64AdZQZzoXTjw4/vnqkRJAvAzp9aD62BGj0rN5pzMi3rd/o6uRCVuO6p306ADNrWIeKd9rwt+eJMBMqb9En25YC3oPnFIzpfXa2NThs=&amp;TOPIC_ID=127556"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s://www2.utdos.ir/external-redirect.do?target_url=https://www.cdc.gov/vaccines/covid-19/info-by-product/clinical-considerations.html&amp;token=KbwHoScDCmu5LpqS+/dQ4MgKETt3GFBMDjpmp4NJgr9tKO6gO3ZED8Jd1iawBCaLPspOQgaytMOoN4D34AKVKKMYsyZW0hv0KhG0kprUMXE=&amp;TOPIC_ID=127556"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45490"/>
            <a:ext cx="12192000" cy="4647426"/>
          </a:xfrm>
          <a:prstGeom prst="rect">
            <a:avLst/>
          </a:prstGeom>
        </p:spPr>
        <p:txBody>
          <a:bodyPr wrap="square">
            <a:spAutoFit/>
          </a:bodyPr>
          <a:lstStyle/>
          <a:p>
            <a:pPr algn="ctr">
              <a:lnSpc>
                <a:spcPct val="200000"/>
              </a:lnSpc>
            </a:pPr>
            <a:r>
              <a:rPr lang="en-US" sz="4400" dirty="0" smtClean="0">
                <a:latin typeface="Times New Roman" panose="02020603050405020304" pitchFamily="18" charset="0"/>
                <a:ea typeface="Times New Roman" panose="02020603050405020304" pitchFamily="18" charset="0"/>
                <a:cs typeface="Arial" panose="020B0604020202020204" pitchFamily="34" charset="0"/>
              </a:rPr>
              <a:t>IN THE NAME OF GOD</a:t>
            </a:r>
          </a:p>
          <a:p>
            <a:pPr algn="ctr">
              <a:lnSpc>
                <a:spcPct val="200000"/>
              </a:lnSpc>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COVID-19</a:t>
            </a:r>
            <a:r>
              <a:rPr lang="en-US" sz="2400" dirty="0">
                <a:latin typeface="Times New Roman" panose="02020603050405020304" pitchFamily="18" charset="0"/>
                <a:ea typeface="Times New Roman" panose="02020603050405020304" pitchFamily="18" charset="0"/>
                <a:cs typeface="Arial" panose="020B0604020202020204" pitchFamily="34" charset="0"/>
              </a:rPr>
              <a:t>: Risks for infection, clinical presentation, testing, and approach to infected patients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with solid tumor</a:t>
            </a:r>
          </a:p>
          <a:p>
            <a:pPr algn="ctr">
              <a:lnSpc>
                <a:spcPct val="200000"/>
              </a:lnSpc>
            </a:pPr>
            <a:r>
              <a:rPr lang="en-US" sz="2800" dirty="0" smtClean="0">
                <a:effectLst/>
                <a:latin typeface="Times New Roman" panose="02020603050405020304" pitchFamily="18" charset="0"/>
                <a:ea typeface="Calibri" panose="020F0502020204030204" pitchFamily="34" charset="0"/>
                <a:cs typeface="Arial" panose="020B0604020202020204" pitchFamily="34" charset="0"/>
              </a:rPr>
              <a:t>Sanaat Z , MD</a:t>
            </a:r>
          </a:p>
          <a:p>
            <a:pPr algn="ctr">
              <a:lnSpc>
                <a:spcPct val="200000"/>
              </a:lnSpc>
            </a:pPr>
            <a:r>
              <a:rPr lang="en-US" sz="2800" dirty="0" smtClean="0">
                <a:latin typeface="Times New Roman" panose="02020603050405020304" pitchFamily="18" charset="0"/>
                <a:ea typeface="Calibri" panose="020F0502020204030204" pitchFamily="34" charset="0"/>
                <a:cs typeface="Arial" panose="020B0604020202020204" pitchFamily="34" charset="0"/>
              </a:rPr>
              <a:t>Professor of oncology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1680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1017431"/>
            <a:ext cx="11706896" cy="4811574"/>
          </a:xfrm>
          <a:prstGeom prst="rect">
            <a:avLst/>
          </a:prstGeom>
        </p:spPr>
        <p:txBody>
          <a:bodyPr wrap="square">
            <a:spAutoFit/>
          </a:bodyPr>
          <a:lstStyle/>
          <a:p>
            <a:pPr marL="285750" indent="-285750" algn="just">
              <a:lnSpc>
                <a:spcPct val="2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Much of this discrepancy may be attributed to the underlying characteristics of the cancer populations in these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studies</a:t>
            </a:r>
          </a:p>
          <a:p>
            <a:pPr marL="285750" indent="-285750" algn="just">
              <a:lnSpc>
                <a:spcPct val="2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Other factors, including lower socioeconomic status, poorly controlled comorbidities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uncontrolled diabetes, severe obesity, chronic kidney disease)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older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age (</a:t>
            </a:r>
            <a:r>
              <a:rPr lang="en-US" sz="2000" dirty="0">
                <a:latin typeface="Times New Roman" panose="02020603050405020304" pitchFamily="18" charset="0"/>
                <a:cs typeface="Times New Roman" panose="02020603050405020304" pitchFamily="18" charset="0"/>
              </a:rPr>
              <a:t>over the age of 65 </a:t>
            </a:r>
            <a:r>
              <a:rPr lang="en-US" sz="2000" dirty="0" smtClean="0">
                <a:latin typeface="Times New Roman" panose="02020603050405020304" pitchFamily="18" charset="0"/>
                <a:cs typeface="Times New Roman" panose="02020603050405020304" pitchFamily="18" charset="0"/>
              </a:rPr>
              <a:t>years)</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ea typeface="Times New Roman" panose="02020603050405020304" pitchFamily="18" charset="0"/>
                <a:cs typeface="Arial" panose="020B0604020202020204" pitchFamily="34" charset="0"/>
              </a:rPr>
              <a:t>and poorer performance status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are also associated with a worsened prognosis from COVID-19, and these factors could be influencing the higher mortality rates seen in patients with cancer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2605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1107583"/>
            <a:ext cx="11797048" cy="4278094"/>
          </a:xfrm>
          <a:prstGeom prst="rect">
            <a:avLst/>
          </a:prstGeom>
        </p:spPr>
        <p:txBody>
          <a:bodyPr wrap="square">
            <a:spAutoFit/>
          </a:bodyPr>
          <a:lstStyle/>
          <a:p>
            <a:pPr algn="ct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4400" dirty="0">
                <a:latin typeface="Times New Roman" panose="02020603050405020304" pitchFamily="18" charset="0"/>
                <a:ea typeface="Times New Roman" panose="02020603050405020304" pitchFamily="18" charset="0"/>
                <a:cs typeface="Arial" panose="020B0604020202020204" pitchFamily="34" charset="0"/>
              </a:rPr>
              <a:t>Impact of oncologic treatment</a:t>
            </a:r>
            <a:r>
              <a:rPr lang="en-US" dirty="0">
                <a:latin typeface="Times New Roman" panose="02020603050405020304" pitchFamily="18" charset="0"/>
                <a:ea typeface="Times New Roman" panose="02020603050405020304" pitchFamily="18" charset="0"/>
                <a:cs typeface="Arial" panose="020B0604020202020204" pitchFamily="34" charset="0"/>
              </a:rPr>
              <a:t> </a:t>
            </a: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algn="ct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algn="just">
              <a:lnSpc>
                <a:spcPct val="250000"/>
              </a:lnSpc>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800" dirty="0">
                <a:latin typeface="Times New Roman" panose="02020603050405020304" pitchFamily="18" charset="0"/>
                <a:ea typeface="Times New Roman" panose="02020603050405020304" pitchFamily="18" charset="0"/>
                <a:cs typeface="Arial" panose="020B0604020202020204" pitchFamily="34" charset="0"/>
              </a:rPr>
              <a:t>The available data linking recent active oncologic therapy to poor outcomes from COVID-19 are mixed, and vary depending on type of therapy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administered</a:t>
            </a:r>
          </a:p>
          <a:p>
            <a:pPr algn="just">
              <a:lnSpc>
                <a:spcPct val="250000"/>
              </a:lnSpc>
            </a:pPr>
            <a:endParaRPr lang="en-US" sz="2800" dirty="0"/>
          </a:p>
        </p:txBody>
      </p:sp>
    </p:spTree>
    <p:extLst>
      <p:ext uri="{BB962C8B-B14F-4D97-AF65-F5344CB8AC3E}">
        <p14:creationId xmlns:p14="http://schemas.microsoft.com/office/powerpoint/2010/main" val="227526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3" y="1146704"/>
            <a:ext cx="11784169" cy="4824398"/>
          </a:xfrm>
          <a:prstGeom prst="rect">
            <a:avLst/>
          </a:prstGeom>
        </p:spPr>
        <p:txBody>
          <a:bodyPr wrap="square">
            <a:spAutoFit/>
          </a:bodyPr>
          <a:lstStyle/>
          <a:p>
            <a:pPr marL="285750" indent="-285750" algn="just">
              <a:lnSpc>
                <a:spcPct val="107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Systemic </a:t>
            </a:r>
            <a:r>
              <a:rPr lang="en-US" sz="2000" dirty="0">
                <a:latin typeface="Times New Roman" panose="02020603050405020304" pitchFamily="18" charset="0"/>
                <a:ea typeface="Times New Roman" panose="02020603050405020304" pitchFamily="18" charset="0"/>
                <a:cs typeface="Arial" panose="020B0604020202020204" pitchFamily="34" charset="0"/>
              </a:rPr>
              <a:t>anticancer therapy within three months of a COVID-19 diagnosis, certain cytotoxic regimens, including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rituximab</a:t>
            </a:r>
            <a:r>
              <a:rPr lang="en-US" sz="2000" dirty="0">
                <a:latin typeface="Times New Roman" panose="02020603050405020304" pitchFamily="18" charset="0"/>
                <a:ea typeface="Times New Roman" panose="02020603050405020304" pitchFamily="18" charset="0"/>
                <a:cs typeface="Arial" panose="020B0604020202020204" pitchFamily="34" charset="0"/>
              </a:rPr>
              <a:t> plus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cyclophosphamide</a:t>
            </a:r>
            <a:r>
              <a:rPr lang="en-US" sz="2000"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doxorubicin</a:t>
            </a:r>
            <a:r>
              <a:rPr lang="en-US" sz="2000"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5"/>
              </a:rPr>
              <a:t>vincristine</a:t>
            </a:r>
            <a:r>
              <a:rPr lang="en-US" sz="2000" dirty="0">
                <a:latin typeface="Times New Roman" panose="02020603050405020304" pitchFamily="18" charset="0"/>
                <a:ea typeface="Times New Roman" panose="02020603050405020304" pitchFamily="18" charset="0"/>
                <a:cs typeface="Arial" panose="020B0604020202020204" pitchFamily="34" charset="0"/>
              </a:rPr>
              <a:t> and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6"/>
              </a:rPr>
              <a:t>prednisone</a:t>
            </a:r>
            <a:r>
              <a:rPr lang="en-US" sz="2000" dirty="0">
                <a:latin typeface="Times New Roman" panose="02020603050405020304" pitchFamily="18" charset="0"/>
                <a:ea typeface="Times New Roman" panose="02020603050405020304" pitchFamily="18" charset="0"/>
                <a:cs typeface="Arial" panose="020B0604020202020204" pitchFamily="34" charset="0"/>
              </a:rPr>
              <a:t> (R-CHOP; as used for treatment of lymphoma); the combination of a platinum drug plus </a:t>
            </a:r>
            <a:r>
              <a:rPr lang="en-US" sz="2000"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7"/>
              </a:rPr>
              <a:t>etoposide</a:t>
            </a:r>
            <a:r>
              <a:rPr lang="en-US" sz="2000" dirty="0">
                <a:latin typeface="Times New Roman" panose="02020603050405020304" pitchFamily="18" charset="0"/>
                <a:ea typeface="Times New Roman" panose="02020603050405020304" pitchFamily="18" charset="0"/>
                <a:cs typeface="Arial" panose="020B0604020202020204" pitchFamily="34" charset="0"/>
              </a:rPr>
              <a:t> (as typically used for lung cancer); and DNA </a:t>
            </a:r>
            <a:r>
              <a:rPr lang="en-US" sz="2000" dirty="0" err="1">
                <a:latin typeface="Times New Roman" panose="02020603050405020304" pitchFamily="18" charset="0"/>
                <a:ea typeface="Times New Roman" panose="02020603050405020304" pitchFamily="18" charset="0"/>
                <a:cs typeface="Arial" panose="020B0604020202020204" pitchFamily="34" charset="0"/>
              </a:rPr>
              <a:t>methyltransferase</a:t>
            </a:r>
            <a:r>
              <a:rPr lang="en-US" sz="2000" dirty="0">
                <a:latin typeface="Times New Roman" panose="02020603050405020304" pitchFamily="18" charset="0"/>
                <a:ea typeface="Times New Roman" panose="02020603050405020304" pitchFamily="18" charset="0"/>
                <a:cs typeface="Arial" panose="020B0604020202020204" pitchFamily="34" charset="0"/>
              </a:rPr>
              <a:t> inhibitors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8"/>
              </a:rPr>
              <a:t>decitabine</a:t>
            </a:r>
            <a:r>
              <a:rPr lang="en-US" sz="2000"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9"/>
              </a:rPr>
              <a:t>azacitidine</a:t>
            </a:r>
            <a:r>
              <a:rPr lang="en-US" sz="2000" dirty="0">
                <a:latin typeface="Times New Roman" panose="02020603050405020304" pitchFamily="18" charset="0"/>
                <a:ea typeface="Times New Roman" panose="02020603050405020304" pitchFamily="18" charset="0"/>
                <a:cs typeface="Arial" panose="020B0604020202020204" pitchFamily="34" charset="0"/>
              </a:rPr>
              <a:t>; as typically used for treatment of </a:t>
            </a:r>
            <a:r>
              <a:rPr lang="en-US" sz="2000" dirty="0" err="1">
                <a:latin typeface="Times New Roman" panose="02020603050405020304" pitchFamily="18" charset="0"/>
                <a:ea typeface="Times New Roman" panose="02020603050405020304" pitchFamily="18" charset="0"/>
                <a:cs typeface="Arial" panose="020B0604020202020204" pitchFamily="34" charset="0"/>
              </a:rPr>
              <a:t>myelodysplastic</a:t>
            </a:r>
            <a:r>
              <a:rPr lang="en-US" sz="2000" dirty="0">
                <a:latin typeface="Times New Roman" panose="02020603050405020304" pitchFamily="18" charset="0"/>
                <a:ea typeface="Times New Roman" panose="02020603050405020304" pitchFamily="18" charset="0"/>
                <a:cs typeface="Arial" panose="020B0604020202020204" pitchFamily="34" charset="0"/>
              </a:rPr>
              <a:t> syndromes and acute leukemia) are associated with an elevated risk of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mortality</a:t>
            </a:r>
          </a:p>
          <a:p>
            <a:pPr algn="just">
              <a:lnSpc>
                <a:spcPct val="107000"/>
              </a:lnSpc>
              <a:spcAft>
                <a:spcPts val="800"/>
              </a:spcAft>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No </a:t>
            </a:r>
            <a:r>
              <a:rPr lang="en-US" sz="2000" dirty="0">
                <a:latin typeface="Times New Roman" panose="02020603050405020304" pitchFamily="18" charset="0"/>
                <a:ea typeface="Times New Roman" panose="02020603050405020304" pitchFamily="18" charset="0"/>
                <a:cs typeface="Arial" panose="020B0604020202020204" pitchFamily="34" charset="0"/>
              </a:rPr>
              <a:t>deaths among patients treated with other regimens such as a combination of an </a:t>
            </a:r>
            <a:r>
              <a:rPr lang="en-US" sz="2000" dirty="0" err="1">
                <a:latin typeface="Times New Roman" panose="02020603050405020304" pitchFamily="18" charset="0"/>
                <a:ea typeface="Times New Roman" panose="02020603050405020304" pitchFamily="18" charset="0"/>
                <a:cs typeface="Arial" panose="020B0604020202020204" pitchFamily="34" charset="0"/>
              </a:rPr>
              <a:t>anthracycline</a:t>
            </a:r>
            <a:r>
              <a:rPr lang="en-US" sz="2000" dirty="0">
                <a:latin typeface="Times New Roman" panose="02020603050405020304" pitchFamily="18" charset="0"/>
                <a:ea typeface="Times New Roman" panose="02020603050405020304" pitchFamily="18" charset="0"/>
                <a:cs typeface="Arial" panose="020B0604020202020204" pitchFamily="34" charset="0"/>
              </a:rPr>
              <a:t>, cyclophosphamide, and a </a:t>
            </a:r>
            <a:r>
              <a:rPr lang="en-US" sz="2000" dirty="0" err="1">
                <a:latin typeface="Times New Roman" panose="02020603050405020304" pitchFamily="18" charset="0"/>
                <a:ea typeface="Times New Roman" panose="02020603050405020304" pitchFamily="18" charset="0"/>
                <a:cs typeface="Arial" panose="020B0604020202020204" pitchFamily="34" charset="0"/>
              </a:rPr>
              <a:t>taxane</a:t>
            </a:r>
            <a:r>
              <a:rPr lang="en-US" sz="2000" dirty="0">
                <a:latin typeface="Times New Roman" panose="02020603050405020304" pitchFamily="18" charset="0"/>
                <a:ea typeface="Times New Roman" panose="02020603050405020304" pitchFamily="18" charset="0"/>
                <a:cs typeface="Arial" panose="020B0604020202020204" pitchFamily="34" charset="0"/>
              </a:rPr>
              <a:t> for breast cancer, or </a:t>
            </a:r>
            <a:r>
              <a:rPr lang="en-US" sz="2000"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10"/>
              </a:rPr>
              <a:t>daratumumab</a:t>
            </a:r>
            <a:r>
              <a:rPr lang="en-US" sz="2000" dirty="0">
                <a:latin typeface="Times New Roman" panose="02020603050405020304" pitchFamily="18" charset="0"/>
                <a:ea typeface="Times New Roman" panose="02020603050405020304" pitchFamily="18" charset="0"/>
                <a:cs typeface="Arial" panose="020B0604020202020204" pitchFamily="34" charset="0"/>
              </a:rPr>
              <a:t> plus an </a:t>
            </a:r>
            <a:r>
              <a:rPr lang="en-US" sz="2000" dirty="0" err="1">
                <a:latin typeface="Times New Roman" panose="02020603050405020304" pitchFamily="18" charset="0"/>
                <a:ea typeface="Times New Roman" panose="02020603050405020304" pitchFamily="18" charset="0"/>
                <a:cs typeface="Arial" panose="020B0604020202020204" pitchFamily="34" charset="0"/>
              </a:rPr>
              <a:t>immunomodulatory</a:t>
            </a:r>
            <a:r>
              <a:rPr lang="en-US" sz="2000" dirty="0">
                <a:latin typeface="Times New Roman" panose="02020603050405020304" pitchFamily="18" charset="0"/>
                <a:ea typeface="Times New Roman" panose="02020603050405020304" pitchFamily="18" charset="0"/>
                <a:cs typeface="Arial" panose="020B0604020202020204" pitchFamily="34" charset="0"/>
              </a:rPr>
              <a:t> imide drug for multiple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myeloma</a:t>
            </a:r>
          </a:p>
          <a:p>
            <a:pPr marL="342900" indent="-342900" algn="just">
              <a:lnSpc>
                <a:spcPct val="107000"/>
              </a:lnSpc>
              <a:spcAft>
                <a:spcPts val="800"/>
              </a:spcAft>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It </a:t>
            </a:r>
            <a:r>
              <a:rPr lang="en-US" sz="2000" dirty="0">
                <a:latin typeface="Times New Roman" panose="02020603050405020304" pitchFamily="18" charset="0"/>
                <a:ea typeface="Times New Roman" panose="02020603050405020304" pitchFamily="18" charset="0"/>
                <a:cs typeface="Arial" panose="020B0604020202020204" pitchFamily="34" charset="0"/>
              </a:rPr>
              <a:t>is not clear whether these findings reflect the influence of cancer type, specific regimen, or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both</a:t>
            </a:r>
          </a:p>
          <a:p>
            <a:pPr>
              <a:lnSpc>
                <a:spcPct val="107000"/>
              </a:lnSpc>
              <a:spcAft>
                <a:spcPts val="80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1991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1622738"/>
            <a:ext cx="11809927" cy="2904193"/>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en-US" sz="3200" dirty="0">
                <a:latin typeface="Times New Roman" panose="02020603050405020304" pitchFamily="18" charset="0"/>
                <a:ea typeface="Times New Roman" panose="02020603050405020304" pitchFamily="18" charset="0"/>
              </a:rPr>
              <a:t>Other factors — Other potentially treatment-related factors that may influence the severity of COVID-19 in cancer patients include </a:t>
            </a:r>
            <a:r>
              <a:rPr lang="en-US" sz="3200" dirty="0" err="1">
                <a:latin typeface="Times New Roman" panose="02020603050405020304" pitchFamily="18" charset="0"/>
                <a:ea typeface="Times New Roman" panose="02020603050405020304" pitchFamily="18" charset="0"/>
              </a:rPr>
              <a:t>lymphopenia</a:t>
            </a:r>
            <a:r>
              <a:rPr lang="en-US" sz="3200" dirty="0">
                <a:latin typeface="Times New Roman" panose="02020603050405020304" pitchFamily="18" charset="0"/>
                <a:ea typeface="Times New Roman" panose="02020603050405020304" pitchFamily="18" charset="0"/>
              </a:rPr>
              <a:t> and baseline neutropenia </a:t>
            </a:r>
            <a:endParaRPr lang="en-US" sz="3200" dirty="0"/>
          </a:p>
        </p:txBody>
      </p:sp>
    </p:spTree>
    <p:extLst>
      <p:ext uri="{BB962C8B-B14F-4D97-AF65-F5344CB8AC3E}">
        <p14:creationId xmlns:p14="http://schemas.microsoft.com/office/powerpoint/2010/main" val="3905566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 y="940158"/>
            <a:ext cx="11745533" cy="4698402"/>
          </a:xfrm>
          <a:prstGeom prst="rect">
            <a:avLst/>
          </a:prstGeom>
        </p:spPr>
        <p:txBody>
          <a:bodyPr wrap="square">
            <a:spAutoFit/>
          </a:bodyPr>
          <a:lstStyle/>
          <a:p>
            <a:pPr algn="ctr">
              <a:lnSpc>
                <a:spcPct val="107000"/>
              </a:lnSpc>
              <a:spcAft>
                <a:spcPts val="800"/>
              </a:spcAft>
            </a:pPr>
            <a:r>
              <a:rPr lang="en-US" sz="3600" dirty="0">
                <a:latin typeface="Times New Roman" panose="02020603050405020304" pitchFamily="18" charset="0"/>
                <a:ea typeface="Times New Roman" panose="02020603050405020304" pitchFamily="18" charset="0"/>
                <a:cs typeface="Arial" panose="020B0604020202020204" pitchFamily="34" charset="0"/>
              </a:rPr>
              <a:t>TESTING ISSUES SPECIFIC TO CANCER PATIENTS </a:t>
            </a:r>
            <a:endParaRPr lang="fa-IR" sz="3600" dirty="0" smtClean="0">
              <a:latin typeface="Times New Roman" panose="02020603050405020304" pitchFamily="18" charset="0"/>
              <a:ea typeface="Times New Roman" panose="02020603050405020304" pitchFamily="18" charset="0"/>
              <a:cs typeface="Arial" panose="020B0604020202020204" pitchFamily="34" charset="0"/>
            </a:endParaRPr>
          </a:p>
          <a:p>
            <a:pPr algn="ctr">
              <a:lnSpc>
                <a:spcPct val="107000"/>
              </a:lnSpc>
              <a:spcAft>
                <a:spcPts val="800"/>
              </a:spcAft>
            </a:pPr>
            <a:endParaRPr lang="fa-IR" sz="3600" dirty="0" smtClean="0">
              <a:latin typeface="Times New Roman" panose="02020603050405020304" pitchFamily="18" charset="0"/>
              <a:ea typeface="Times New Roman" panose="02020603050405020304" pitchFamily="18" charset="0"/>
              <a:cs typeface="Arial" panose="020B0604020202020204" pitchFamily="34" charset="0"/>
            </a:endParaRPr>
          </a:p>
          <a:p>
            <a:pPr algn="just">
              <a:lnSpc>
                <a:spcPct val="200000"/>
              </a:lnSpc>
              <a:spcAft>
                <a:spcPts val="800"/>
              </a:spcAft>
            </a:pPr>
            <a:r>
              <a:rPr lang="en-US" sz="2800" dirty="0" smtClean="0">
                <a:latin typeface="Times New Roman" panose="02020603050405020304" pitchFamily="18" charset="0"/>
                <a:ea typeface="Times New Roman" panose="02020603050405020304" pitchFamily="18" charset="0"/>
                <a:cs typeface="Arial" panose="020B0604020202020204" pitchFamily="34" charset="0"/>
              </a:rPr>
              <a:t>The </a:t>
            </a:r>
            <a:r>
              <a:rPr lang="en-US" sz="2800" dirty="0">
                <a:latin typeface="Times New Roman" panose="02020603050405020304" pitchFamily="18" charset="0"/>
                <a:ea typeface="Times New Roman" panose="02020603050405020304" pitchFamily="18" charset="0"/>
                <a:cs typeface="Arial" panose="020B0604020202020204" pitchFamily="34" charset="0"/>
              </a:rPr>
              <a:t>diagnosis of COVID-19 is made primarily by direct detection of SARS-CoV-2 RNA by nucleic acid amplification tests (NAATs), most commonly reverse-transcriptase polymerase chain reaction from the upper respiratory tract </a:t>
            </a:r>
            <a:endParaRPr lang="fa-IR" sz="2800" dirty="0">
              <a:latin typeface="Times New Roman" panose="02020603050405020304" pitchFamily="18" charset="0"/>
              <a:ea typeface="Times New Roman" panose="02020603050405020304" pitchFamily="18" charset="0"/>
              <a:cs typeface="Arial" panose="020B0604020202020204" pitchFamily="34" charset="0"/>
            </a:endParaRPr>
          </a:p>
          <a:p>
            <a:pPr algn="just">
              <a:lnSpc>
                <a:spcPct val="200000"/>
              </a:lnSpc>
              <a:spcAft>
                <a:spcPts val="800"/>
              </a:spcAft>
            </a:pPr>
            <a:r>
              <a:rPr lang="fa-IR" sz="20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90479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 y="406313"/>
            <a:ext cx="11861442" cy="5171480"/>
          </a:xfrm>
          <a:prstGeom prst="rect">
            <a:avLst/>
          </a:prstGeom>
        </p:spPr>
        <p:txBody>
          <a:bodyPr wrap="square">
            <a:spAutoFit/>
          </a:bodyPr>
          <a:lstStyle/>
          <a:p>
            <a:pPr algn="ctr">
              <a:lnSpc>
                <a:spcPct val="107000"/>
              </a:lnSpc>
              <a:spcAft>
                <a:spcPts val="800"/>
              </a:spcAft>
            </a:pPr>
            <a:r>
              <a:rPr lang="en-US" sz="5400" dirty="0">
                <a:latin typeface="Times New Roman" panose="02020603050405020304" pitchFamily="18" charset="0"/>
                <a:ea typeface="Times New Roman" panose="02020603050405020304" pitchFamily="18" charset="0"/>
                <a:cs typeface="Arial" panose="020B0604020202020204" pitchFamily="34" charset="0"/>
              </a:rPr>
              <a:t>Who needs testing?</a:t>
            </a:r>
            <a:endParaRPr lang="en-US" sz="54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Patients </a:t>
            </a:r>
            <a:r>
              <a:rPr lang="en-US" sz="2400" dirty="0">
                <a:latin typeface="Times New Roman" panose="02020603050405020304" pitchFamily="18" charset="0"/>
                <a:ea typeface="Times New Roman" panose="02020603050405020304" pitchFamily="18" charset="0"/>
                <a:cs typeface="Arial" panose="020B0604020202020204" pitchFamily="34" charset="0"/>
              </a:rPr>
              <a:t>with cancer </a:t>
            </a:r>
            <a:r>
              <a:rPr lang="en-US" sz="2400" b="1" dirty="0">
                <a:latin typeface="Times New Roman" panose="02020603050405020304" pitchFamily="18" charset="0"/>
                <a:ea typeface="Times New Roman" panose="02020603050405020304" pitchFamily="18" charset="0"/>
                <a:cs typeface="Arial" panose="020B0604020202020204" pitchFamily="34" charset="0"/>
              </a:rPr>
              <a:t>with</a:t>
            </a:r>
            <a:r>
              <a:rPr lang="en-US" sz="2400" dirty="0">
                <a:latin typeface="Times New Roman" panose="02020603050405020304" pitchFamily="18" charset="0"/>
                <a:ea typeface="Times New Roman" panose="02020603050405020304" pitchFamily="18" charset="0"/>
                <a:cs typeface="Arial" panose="020B0604020202020204" pitchFamily="34" charset="0"/>
              </a:rPr>
              <a:t> symptoms concerning for COVID-19 (</a:t>
            </a:r>
            <a:r>
              <a:rPr lang="en-US" sz="2400" dirty="0" err="1">
                <a:latin typeface="Times New Roman" panose="02020603050405020304" pitchFamily="18" charset="0"/>
                <a:ea typeface="Times New Roman" panose="02020603050405020304" pitchFamily="18" charset="0"/>
                <a:cs typeface="Arial" panose="020B0604020202020204" pitchFamily="34" charset="0"/>
              </a:rPr>
              <a:t>eg</a:t>
            </a:r>
            <a:r>
              <a:rPr lang="en-US" sz="2400" dirty="0">
                <a:latin typeface="Times New Roman" panose="02020603050405020304" pitchFamily="18" charset="0"/>
                <a:ea typeface="Times New Roman" panose="02020603050405020304" pitchFamily="18" charset="0"/>
                <a:cs typeface="Arial" panose="020B0604020202020204" pitchFamily="34" charset="0"/>
              </a:rPr>
              <a:t>, fever, cough, dyspnea, hypoxia, </a:t>
            </a:r>
            <a:r>
              <a:rPr lang="en-US" sz="2400" dirty="0" err="1">
                <a:latin typeface="Times New Roman" panose="02020603050405020304" pitchFamily="18" charset="0"/>
                <a:ea typeface="Times New Roman" panose="02020603050405020304" pitchFamily="18" charset="0"/>
                <a:cs typeface="Arial" panose="020B0604020202020204" pitchFamily="34" charset="0"/>
              </a:rPr>
              <a:t>etc</a:t>
            </a:r>
            <a:r>
              <a:rPr lang="en-US" sz="2400" dirty="0">
                <a:latin typeface="Times New Roman" panose="02020603050405020304" pitchFamily="18" charset="0"/>
                <a:ea typeface="Times New Roman" panose="02020603050405020304" pitchFamily="18" charset="0"/>
                <a:cs typeface="Arial" panose="020B0604020202020204" pitchFamily="34" charset="0"/>
              </a:rPr>
              <a:t>), </a:t>
            </a:r>
            <a:r>
              <a:rPr lang="en-US" sz="2400" b="1" dirty="0">
                <a:latin typeface="Times New Roman" panose="02020603050405020304" pitchFamily="18" charset="0"/>
                <a:ea typeface="Times New Roman" panose="02020603050405020304" pitchFamily="18" charset="0"/>
                <a:cs typeface="Arial" panose="020B0604020202020204" pitchFamily="34" charset="0"/>
              </a:rPr>
              <a:t>or</a:t>
            </a:r>
            <a:r>
              <a:rPr lang="en-US" sz="2400" dirty="0">
                <a:latin typeface="Times New Roman" panose="02020603050405020304" pitchFamily="18" charset="0"/>
                <a:ea typeface="Times New Roman" panose="02020603050405020304" pitchFamily="18" charset="0"/>
                <a:cs typeface="Arial" panose="020B0604020202020204" pitchFamily="34" charset="0"/>
              </a:rPr>
              <a:t> those with an exposure to someone with confirmed COVID-19, should be offered testing </a:t>
            </a:r>
            <a:endParaRPr lang="fa-IR" sz="2400"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cs typeface="Arial" panose="020B0604020202020204" pitchFamily="34" charset="0"/>
              </a:rPr>
              <a:t>Alternative causes for their symptoms (</a:t>
            </a:r>
            <a:r>
              <a:rPr lang="en-US" sz="2400" dirty="0" err="1">
                <a:latin typeface="Times New Roman" panose="02020603050405020304" pitchFamily="18" charset="0"/>
                <a:ea typeface="Times New Roman" panose="02020603050405020304" pitchFamily="18" charset="0"/>
                <a:cs typeface="Arial" panose="020B0604020202020204" pitchFamily="34" charset="0"/>
              </a:rPr>
              <a:t>eg</a:t>
            </a:r>
            <a:r>
              <a:rPr lang="en-US" sz="2400" dirty="0">
                <a:latin typeface="Times New Roman" panose="02020603050405020304" pitchFamily="18" charset="0"/>
                <a:ea typeface="Times New Roman" panose="02020603050405020304" pitchFamily="18" charset="0"/>
                <a:cs typeface="Arial" panose="020B0604020202020204" pitchFamily="34" charset="0"/>
              </a:rPr>
              <a:t>, influenza, bacterial pneumonia, cancer progression, treatment-related side effects) must also be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considered</a:t>
            </a:r>
            <a:endParaRPr lang="en-US"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657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1288600"/>
            <a:ext cx="11938716" cy="5386090"/>
          </a:xfrm>
          <a:prstGeom prst="rect">
            <a:avLst/>
          </a:prstGeom>
        </p:spPr>
        <p:txBody>
          <a:bodyPr wrap="square">
            <a:spAutoFit/>
          </a:bodyPr>
          <a:lstStyle/>
          <a:p>
            <a:pPr marL="285750" indent="-285750" algn="just">
              <a:lnSpc>
                <a:spcPct val="20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For patients with cancer </a:t>
            </a:r>
            <a:r>
              <a:rPr lang="en-US" b="1" dirty="0">
                <a:latin typeface="Times New Roman" panose="02020603050405020304" pitchFamily="18" charset="0"/>
                <a:ea typeface="Times New Roman" panose="02020603050405020304" pitchFamily="18" charset="0"/>
                <a:cs typeface="Arial" panose="020B0604020202020204" pitchFamily="34" charset="0"/>
              </a:rPr>
              <a:t>without</a:t>
            </a:r>
            <a:r>
              <a:rPr lang="en-US" dirty="0">
                <a:latin typeface="Times New Roman" panose="02020603050405020304" pitchFamily="18" charset="0"/>
                <a:ea typeface="Times New Roman" panose="02020603050405020304" pitchFamily="18" charset="0"/>
                <a:cs typeface="Arial" panose="020B0604020202020204" pitchFamily="34" charset="0"/>
              </a:rPr>
              <a:t> symptoms of COVID-19, </a:t>
            </a:r>
            <a:r>
              <a:rPr lang="en-US" dirty="0" smtClean="0">
                <a:latin typeface="Times New Roman" panose="02020603050405020304" pitchFamily="18" charset="0"/>
                <a:ea typeface="Times New Roman" panose="02020603050405020304" pitchFamily="18" charset="0"/>
                <a:cs typeface="Arial" panose="020B0604020202020204" pitchFamily="34" charset="0"/>
              </a:rPr>
              <a:t>some </a:t>
            </a:r>
            <a:r>
              <a:rPr lang="fa-IR" dirty="0" smtClean="0">
                <a:latin typeface="Times New Roman" panose="02020603050405020304" pitchFamily="18" charset="0"/>
                <a:ea typeface="Times New Roman" panose="02020603050405020304" pitchFamily="18" charset="0"/>
                <a:cs typeface="Arial" panose="020B0604020202020204" pitchFamily="34" charset="0"/>
              </a:rPr>
              <a:t> </a:t>
            </a:r>
            <a:r>
              <a:rPr lang="en-US" dirty="0" smtClean="0">
                <a:latin typeface="Times New Roman" panose="02020603050405020304" pitchFamily="18" charset="0"/>
                <a:ea typeface="Times New Roman" panose="02020603050405020304" pitchFamily="18" charset="0"/>
                <a:cs typeface="Arial" panose="020B0604020202020204" pitchFamily="34" charset="0"/>
              </a:rPr>
              <a:t>institutions </a:t>
            </a:r>
            <a:r>
              <a:rPr lang="en-US" dirty="0">
                <a:latin typeface="Times New Roman" panose="02020603050405020304" pitchFamily="18" charset="0"/>
                <a:ea typeface="Times New Roman" panose="02020603050405020304" pitchFamily="18" charset="0"/>
                <a:cs typeface="Arial" panose="020B0604020202020204" pitchFamily="34" charset="0"/>
              </a:rPr>
              <a:t>are routinely testing all cancer patients prior to immunosuppressive therapies, as long as testing capacity is not limited </a:t>
            </a:r>
            <a:endParaRPr lang="fa-IR"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 It is </a:t>
            </a:r>
            <a:r>
              <a:rPr lang="en-US" dirty="0">
                <a:latin typeface="Times New Roman" panose="02020603050405020304" pitchFamily="18" charset="0"/>
                <a:ea typeface="Times New Roman" panose="02020603050405020304" pitchFamily="18" charset="0"/>
                <a:cs typeface="Arial" panose="020B0604020202020204" pitchFamily="34" charset="0"/>
              </a:rPr>
              <a:t>not supported by guidelines from the </a:t>
            </a:r>
            <a:r>
              <a:rPr lang="en-US"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American Cancer Society</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American Society of Clinical Oncology (ASCO)</a:t>
            </a:r>
            <a:r>
              <a:rPr lang="en-US" dirty="0">
                <a:latin typeface="Times New Roman" panose="02020603050405020304" pitchFamily="18" charset="0"/>
                <a:ea typeface="Times New Roman" panose="02020603050405020304" pitchFamily="18" charset="0"/>
                <a:cs typeface="Arial" panose="020B0604020202020204" pitchFamily="34" charset="0"/>
              </a:rPr>
              <a:t>, and the European Society for Medical Oncology </a:t>
            </a:r>
            <a:endParaRPr lang="fa-IR"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On </a:t>
            </a:r>
            <a:r>
              <a:rPr lang="en-US" dirty="0">
                <a:latin typeface="Times New Roman" panose="02020603050405020304" pitchFamily="18" charset="0"/>
                <a:ea typeface="Times New Roman" panose="02020603050405020304" pitchFamily="18" charset="0"/>
                <a:cs typeface="Arial" panose="020B0604020202020204" pitchFamily="34" charset="0"/>
              </a:rPr>
              <a:t>the other hand, this policy is supported by updated guidelines from </a:t>
            </a:r>
            <a:r>
              <a:rPr lang="en-US"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Infectious Disease Society of America</a:t>
            </a:r>
            <a:r>
              <a:rPr lang="en-US" dirty="0">
                <a:latin typeface="Times New Roman" panose="02020603050405020304" pitchFamily="18" charset="0"/>
                <a:ea typeface="Times New Roman" panose="02020603050405020304" pitchFamily="18" charset="0"/>
                <a:cs typeface="Arial" panose="020B0604020202020204" pitchFamily="34" charset="0"/>
              </a:rPr>
              <a:t>, which now recommends SARS-CoV-2 RNA testing in asymptomatic individuals before immunosuppressive </a:t>
            </a:r>
            <a:r>
              <a:rPr lang="en-US" dirty="0" smtClean="0">
                <a:latin typeface="Times New Roman" panose="02020603050405020304" pitchFamily="18" charset="0"/>
                <a:ea typeface="Times New Roman" panose="02020603050405020304" pitchFamily="18" charset="0"/>
                <a:cs typeface="Arial" panose="020B0604020202020204" pitchFamily="34" charset="0"/>
              </a:rPr>
              <a:t>procedures</a:t>
            </a:r>
            <a:r>
              <a:rPr lang="fa-IR" dirty="0" smtClean="0">
                <a:latin typeface="Times New Roman" panose="02020603050405020304" pitchFamily="18" charset="0"/>
                <a:ea typeface="Times New Roman" panose="02020603050405020304" pitchFamily="18" charset="0"/>
                <a:cs typeface="Arial" panose="020B0604020202020204" pitchFamily="34" charset="0"/>
              </a:rPr>
              <a:t>)</a:t>
            </a:r>
            <a:r>
              <a:rPr lang="en-US" dirty="0">
                <a:latin typeface="Times New Roman" panose="02020603050405020304" pitchFamily="18" charset="0"/>
                <a:ea typeface="Times New Roman" panose="02020603050405020304" pitchFamily="18" charset="0"/>
                <a:cs typeface="Arial" panose="020B0604020202020204" pitchFamily="34" charset="0"/>
              </a:rPr>
              <a:t> are defined as cytotoxic chemotherapy, solid organ or stem cell transplantation, long-acting biologic therapy, cellular immunotherapy, or high-dose </a:t>
            </a:r>
            <a:r>
              <a:rPr lang="en-US" dirty="0" smtClean="0">
                <a:latin typeface="Times New Roman" panose="02020603050405020304" pitchFamily="18" charset="0"/>
                <a:ea typeface="Times New Roman" panose="02020603050405020304" pitchFamily="18" charset="0"/>
                <a:cs typeface="Arial" panose="020B0604020202020204" pitchFamily="34" charset="0"/>
              </a:rPr>
              <a:t>corticosteroids</a:t>
            </a:r>
            <a:r>
              <a:rPr lang="fa-IR" dirty="0" smtClean="0">
                <a:latin typeface="Times New Roman" panose="02020603050405020304" pitchFamily="18" charset="0"/>
                <a:ea typeface="Times New Roman" panose="02020603050405020304" pitchFamily="18" charset="0"/>
                <a:cs typeface="Arial" panose="020B0604020202020204" pitchFamily="34" charset="0"/>
              </a:rPr>
              <a:t>(</a:t>
            </a: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regardless of a known exposure to COVID-19 </a:t>
            </a:r>
            <a:endParaRPr lang="fa-IR" b="1" dirty="0">
              <a:latin typeface="Times New Roman" panose="02020603050405020304" pitchFamily="18" charset="0"/>
              <a:ea typeface="Times New Roman" panose="02020603050405020304" pitchFamily="18" charset="0"/>
              <a:cs typeface="Arial" panose="020B0604020202020204" pitchFamily="34" charset="0"/>
            </a:endParaRPr>
          </a:p>
          <a:p>
            <a:pPr>
              <a:lnSpc>
                <a:spcPct val="200000"/>
              </a:lnSpc>
              <a:spcAft>
                <a:spcPts val="80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t>
            </a:r>
            <a:r>
              <a:rPr lang="fa-IR"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2178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695458"/>
            <a:ext cx="11719775" cy="5778954"/>
          </a:xfrm>
          <a:prstGeom prst="rect">
            <a:avLst/>
          </a:prstGeom>
        </p:spPr>
        <p:txBody>
          <a:bodyPr wrap="square">
            <a:spAutoFit/>
          </a:bodyPr>
          <a:lstStyle/>
          <a:p>
            <a:pPr marL="285750" indent="-285750" algn="just">
              <a:lnSpc>
                <a:spcPct val="20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Testing would be preferred prior to highly </a:t>
            </a:r>
            <a:r>
              <a:rPr lang="en-US" dirty="0" err="1">
                <a:latin typeface="Times New Roman" panose="02020603050405020304" pitchFamily="18" charset="0"/>
                <a:ea typeface="Times New Roman" panose="02020603050405020304" pitchFamily="18" charset="0"/>
                <a:cs typeface="Arial" panose="020B0604020202020204" pitchFamily="34" charset="0"/>
              </a:rPr>
              <a:t>myelosuppressive</a:t>
            </a:r>
            <a:r>
              <a:rPr lang="en-US" dirty="0">
                <a:latin typeface="Times New Roman" panose="02020603050405020304" pitchFamily="18" charset="0"/>
                <a:ea typeface="Times New Roman" panose="02020603050405020304" pitchFamily="18" charset="0"/>
                <a:cs typeface="Arial" panose="020B0604020202020204" pitchFamily="34" charset="0"/>
              </a:rPr>
              <a:t> treatments such as </a:t>
            </a:r>
            <a:r>
              <a:rPr lang="en-US"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oxaliplatin</a:t>
            </a:r>
            <a:r>
              <a:rPr lang="en-US" dirty="0">
                <a:latin typeface="Times New Roman" panose="02020603050405020304" pitchFamily="18" charset="0"/>
                <a:ea typeface="Times New Roman" panose="02020603050405020304" pitchFamily="18" charset="0"/>
                <a:cs typeface="Arial" panose="020B0604020202020204" pitchFamily="34" charset="0"/>
              </a:rPr>
              <a:t> plus </a:t>
            </a:r>
            <a:r>
              <a:rPr lang="en-US"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irinotecan</a:t>
            </a:r>
            <a:r>
              <a:rPr lang="en-US" dirty="0">
                <a:latin typeface="Times New Roman" panose="02020603050405020304" pitchFamily="18" charset="0"/>
                <a:ea typeface="Times New Roman" panose="02020603050405020304" pitchFamily="18" charset="0"/>
                <a:cs typeface="Arial" panose="020B0604020202020204" pitchFamily="34" charset="0"/>
              </a:rPr>
              <a:t> and short-term </a:t>
            </a:r>
            <a:r>
              <a:rPr lang="en-US" dirty="0" err="1">
                <a:latin typeface="Times New Roman" panose="02020603050405020304" pitchFamily="18" charset="0"/>
                <a:ea typeface="Times New Roman" panose="02020603050405020304" pitchFamily="18" charset="0"/>
                <a:cs typeface="Arial" panose="020B0604020202020204" pitchFamily="34" charset="0"/>
              </a:rPr>
              <a:t>infusional</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4"/>
              </a:rPr>
              <a:t>fluorouracil</a:t>
            </a:r>
            <a:r>
              <a:rPr lang="en-US" dirty="0">
                <a:latin typeface="Times New Roman" panose="02020603050405020304" pitchFamily="18" charset="0"/>
                <a:ea typeface="Times New Roman" panose="02020603050405020304" pitchFamily="18" charset="0"/>
                <a:cs typeface="Arial" panose="020B0604020202020204" pitchFamily="34" charset="0"/>
              </a:rPr>
              <a:t> (FU) and </a:t>
            </a:r>
            <a:r>
              <a:rPr lang="en-US" dirty="0" err="1">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5"/>
              </a:rPr>
              <a:t>leucovorin</a:t>
            </a:r>
            <a:r>
              <a:rPr lang="en-US" dirty="0">
                <a:latin typeface="Times New Roman" panose="02020603050405020304" pitchFamily="18" charset="0"/>
                <a:ea typeface="Times New Roman" panose="02020603050405020304" pitchFamily="18" charset="0"/>
                <a:cs typeface="Arial" panose="020B0604020202020204" pitchFamily="34" charset="0"/>
              </a:rPr>
              <a:t> (FOLFIRINOX) for advanced colorectal cancer, but not necessarily for less </a:t>
            </a:r>
            <a:r>
              <a:rPr lang="en-US" dirty="0" err="1">
                <a:latin typeface="Times New Roman" panose="02020603050405020304" pitchFamily="18" charset="0"/>
                <a:ea typeface="Times New Roman" panose="02020603050405020304" pitchFamily="18" charset="0"/>
                <a:cs typeface="Arial" panose="020B0604020202020204" pitchFamily="34" charset="0"/>
              </a:rPr>
              <a:t>myelosuppressive</a:t>
            </a:r>
            <a:r>
              <a:rPr lang="en-US" dirty="0">
                <a:latin typeface="Times New Roman" panose="02020603050405020304" pitchFamily="18" charset="0"/>
                <a:ea typeface="Times New Roman" panose="02020603050405020304" pitchFamily="18" charset="0"/>
                <a:cs typeface="Arial" panose="020B0604020202020204" pitchFamily="34" charset="0"/>
              </a:rPr>
              <a:t> regimens such as </a:t>
            </a:r>
            <a:r>
              <a:rPr lang="en-US" dirty="0" err="1">
                <a:latin typeface="Times New Roman" panose="02020603050405020304" pitchFamily="18" charset="0"/>
                <a:ea typeface="Times New Roman" panose="02020603050405020304" pitchFamily="18" charset="0"/>
                <a:cs typeface="Arial" panose="020B0604020202020204" pitchFamily="34" charset="0"/>
              </a:rPr>
              <a:t>oxaliplatin</a:t>
            </a:r>
            <a:r>
              <a:rPr lang="en-US" dirty="0">
                <a:latin typeface="Times New Roman" panose="02020603050405020304" pitchFamily="18" charset="0"/>
                <a:ea typeface="Times New Roman" panose="02020603050405020304" pitchFamily="18" charset="0"/>
                <a:cs typeface="Arial" panose="020B0604020202020204" pitchFamily="34" charset="0"/>
              </a:rPr>
              <a:t> plus FU and </a:t>
            </a:r>
            <a:r>
              <a:rPr lang="en-US" dirty="0" err="1">
                <a:latin typeface="Times New Roman" panose="02020603050405020304" pitchFamily="18" charset="0"/>
                <a:ea typeface="Times New Roman" panose="02020603050405020304" pitchFamily="18" charset="0"/>
                <a:cs typeface="Arial" panose="020B0604020202020204" pitchFamily="34" charset="0"/>
              </a:rPr>
              <a:t>leucovorin</a:t>
            </a:r>
            <a:r>
              <a:rPr lang="en-US" dirty="0">
                <a:latin typeface="Times New Roman" panose="02020603050405020304" pitchFamily="18" charset="0"/>
                <a:ea typeface="Times New Roman" panose="02020603050405020304" pitchFamily="18" charset="0"/>
                <a:cs typeface="Arial" panose="020B0604020202020204" pitchFamily="34" charset="0"/>
              </a:rPr>
              <a:t> without </a:t>
            </a:r>
            <a:r>
              <a:rPr lang="en-US" dirty="0" err="1">
                <a:latin typeface="Times New Roman" panose="02020603050405020304" pitchFamily="18" charset="0"/>
                <a:ea typeface="Times New Roman" panose="02020603050405020304" pitchFamily="18" charset="0"/>
                <a:cs typeface="Arial" panose="020B0604020202020204" pitchFamily="34" charset="0"/>
              </a:rPr>
              <a:t>irinotecan</a:t>
            </a:r>
            <a:r>
              <a:rPr lang="en-US" dirty="0">
                <a:latin typeface="Times New Roman" panose="02020603050405020304" pitchFamily="18" charset="0"/>
                <a:ea typeface="Times New Roman" panose="02020603050405020304" pitchFamily="18" charset="0"/>
                <a:cs typeface="Arial" panose="020B0604020202020204" pitchFamily="34" charset="0"/>
              </a:rPr>
              <a:t> (FOLFOX</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p>
          <a:p>
            <a:pPr marL="171450" indent="-171450" algn="just">
              <a:lnSpc>
                <a:spcPct val="200000"/>
              </a:lnSpc>
              <a:spcAft>
                <a:spcPts val="800"/>
              </a:spcAft>
              <a:buFont typeface="Wingdings" panose="05000000000000000000" pitchFamily="2" charset="2"/>
              <a:buChar char="Ø"/>
            </a:pP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At </a:t>
            </a:r>
            <a:r>
              <a:rPr lang="en-US" dirty="0">
                <a:latin typeface="Times New Roman" panose="02020603050405020304" pitchFamily="18" charset="0"/>
                <a:ea typeface="Times New Roman" panose="02020603050405020304" pitchFamily="18" charset="0"/>
                <a:cs typeface="Arial" panose="020B0604020202020204" pitchFamily="34" charset="0"/>
              </a:rPr>
              <a:t>some institutions, testing of asymptomatic outpatients prior to initiating anticancer treatment is limited to those with hematologic malignancies </a:t>
            </a: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Testing </a:t>
            </a:r>
            <a:r>
              <a:rPr lang="en-US" dirty="0">
                <a:latin typeface="Times New Roman" panose="02020603050405020304" pitchFamily="18" charset="0"/>
                <a:ea typeface="Times New Roman" panose="02020603050405020304" pitchFamily="18" charset="0"/>
                <a:cs typeface="Arial" panose="020B0604020202020204" pitchFamily="34" charset="0"/>
              </a:rPr>
              <a:t>might especially be recommended for patients with a B-cell hematologic malignancy who are receiving anti-CD20 monoclonal antibodies, which are associated with B-cell depletion, and severe </a:t>
            </a:r>
            <a:r>
              <a:rPr lang="en-US" dirty="0" err="1">
                <a:latin typeface="Times New Roman" panose="02020603050405020304" pitchFamily="18" charset="0"/>
                <a:ea typeface="Times New Roman" panose="02020603050405020304" pitchFamily="18" charset="0"/>
                <a:cs typeface="Arial" panose="020B0604020202020204" pitchFamily="34" charset="0"/>
              </a:rPr>
              <a:t>lymphopenia</a:t>
            </a:r>
            <a:r>
              <a:rPr lang="en-US" dirty="0">
                <a:latin typeface="Times New Roman" panose="02020603050405020304" pitchFamily="18" charset="0"/>
                <a:ea typeface="Times New Roman" panose="02020603050405020304" pitchFamily="18" charset="0"/>
                <a:cs typeface="Arial" panose="020B0604020202020204" pitchFamily="34" charset="0"/>
              </a:rPr>
              <a:t>, a risk factor for adverse outcomes from </a:t>
            </a:r>
            <a:r>
              <a:rPr lang="en-US" dirty="0" smtClean="0">
                <a:latin typeface="Times New Roman" panose="02020603050405020304" pitchFamily="18" charset="0"/>
                <a:ea typeface="Times New Roman" panose="02020603050405020304" pitchFamily="18" charset="0"/>
                <a:cs typeface="Arial" panose="020B0604020202020204" pitchFamily="34" charset="0"/>
              </a:rPr>
              <a:t>COVID-19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46788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1313645"/>
            <a:ext cx="11694017" cy="3832524"/>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APPROACH TO SARS-COV-2 POSITIVE PATIENTS</a:t>
            </a:r>
            <a:endParaRPr lang="en-US" sz="40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Issues </a:t>
            </a:r>
            <a:r>
              <a:rPr lang="en-US" sz="2400" dirty="0">
                <a:latin typeface="Times New Roman" panose="02020603050405020304" pitchFamily="18" charset="0"/>
                <a:ea typeface="Times New Roman" panose="02020603050405020304" pitchFamily="18" charset="0"/>
                <a:cs typeface="Arial" panose="020B0604020202020204" pitchFamily="34" charset="0"/>
              </a:rPr>
              <a:t>related to COVID-19 management — Many mild cases (</a:t>
            </a:r>
            <a:r>
              <a:rPr lang="en-US" sz="2400" dirty="0" err="1">
                <a:latin typeface="Times New Roman" panose="02020603050405020304" pitchFamily="18" charset="0"/>
                <a:ea typeface="Times New Roman" panose="02020603050405020304" pitchFamily="18" charset="0"/>
                <a:cs typeface="Arial" panose="020B0604020202020204" pitchFamily="34" charset="0"/>
              </a:rPr>
              <a:t>eg</a:t>
            </a:r>
            <a:r>
              <a:rPr lang="en-US" sz="2400" dirty="0">
                <a:latin typeface="Times New Roman" panose="02020603050405020304" pitchFamily="18" charset="0"/>
                <a:ea typeface="Times New Roman" panose="02020603050405020304" pitchFamily="18" charset="0"/>
                <a:cs typeface="Arial" panose="020B0604020202020204" pitchFamily="34" charset="0"/>
              </a:rPr>
              <a:t>, fever, cough, and/or myalgias without dyspnea or hypoxia) and asymptomatic infections can be managed conservatively at home, if individuals can be adequately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isolated</a:t>
            </a:r>
          </a:p>
          <a:p>
            <a:pPr marL="342900" indent="-342900" algn="just">
              <a:lnSpc>
                <a:spcPct val="107000"/>
              </a:lnSpc>
              <a:spcAft>
                <a:spcPts val="800"/>
              </a:spcAft>
              <a:buFont typeface="Wingdings" panose="05000000000000000000" pitchFamily="2" charset="2"/>
              <a:buChar char="Ø"/>
            </a:pP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COVID-19 </a:t>
            </a:r>
            <a:r>
              <a:rPr lang="en-US" sz="2400" dirty="0">
                <a:latin typeface="Times New Roman" panose="02020603050405020304" pitchFamily="18" charset="0"/>
                <a:ea typeface="Times New Roman" panose="02020603050405020304" pitchFamily="18" charset="0"/>
                <a:cs typeface="Arial" panose="020B0604020202020204" pitchFamily="34" charset="0"/>
              </a:rPr>
              <a:t>disease management is the same in cancer patients as in the general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population</a:t>
            </a:r>
          </a:p>
          <a:p>
            <a:pP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342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502277"/>
            <a:ext cx="11526592" cy="5345631"/>
          </a:xfrm>
          <a:prstGeom prst="rect">
            <a:avLst/>
          </a:prstGeom>
        </p:spPr>
        <p:txBody>
          <a:bodyPr wrap="square">
            <a:spAutoFit/>
          </a:bodyPr>
          <a:lstStyle/>
          <a:p>
            <a:pPr algn="ctr">
              <a:lnSpc>
                <a:spcPct val="107000"/>
              </a:lnSpc>
              <a:spcAft>
                <a:spcPts val="800"/>
              </a:spcAft>
            </a:pPr>
            <a:r>
              <a:rPr lang="en-US" sz="4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When can cancer treatment be safely restarted</a:t>
            </a:r>
            <a:r>
              <a:rPr lang="en-US" sz="4400" dirty="0" smtClean="0">
                <a:latin typeface="Times New Roman" panose="02020603050405020304" pitchFamily="18" charset="0"/>
                <a:ea typeface="Times New Roman" panose="02020603050405020304" pitchFamily="18" charset="0"/>
                <a:cs typeface="Arial" panose="020B0604020202020204" pitchFamily="34" charset="0"/>
              </a:rPr>
              <a:t>?</a:t>
            </a:r>
          </a:p>
          <a:p>
            <a:pPr marL="285750" indent="-285750" algn="just">
              <a:lnSpc>
                <a:spcPct val="20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 Our approach to reinitiating anticancer therapy, which is generally consistent with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ASCO guidance</a:t>
            </a:r>
            <a:r>
              <a:rPr lang="en-US" sz="2000" dirty="0">
                <a:latin typeface="Times New Roman" panose="02020603050405020304" pitchFamily="18" charset="0"/>
                <a:ea typeface="Times New Roman" panose="02020603050405020304" pitchFamily="18" charset="0"/>
                <a:cs typeface="Arial" panose="020B0604020202020204" pitchFamily="34" charset="0"/>
              </a:rPr>
              <a:t> and CDC recommendations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is to wait until at least 24 hours have passed since resolution of fever without the use of antipyretics, and there is improvement in symptoms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cough, shortness of breath</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a:t>
            </a:r>
          </a:p>
          <a:p>
            <a:pPr marL="285750" indent="-285750" algn="just">
              <a:lnSpc>
                <a:spcPct val="20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For asymptomatic patients who are not </a:t>
            </a:r>
            <a:r>
              <a:rPr lang="en-US" sz="2000" dirty="0" err="1">
                <a:latin typeface="Times New Roman" panose="02020603050405020304" pitchFamily="18" charset="0"/>
                <a:ea typeface="Times New Roman" panose="02020603050405020304" pitchFamily="18" charset="0"/>
                <a:cs typeface="Arial" panose="020B0604020202020204" pitchFamily="34" charset="0"/>
              </a:rPr>
              <a:t>immunocompromised</a:t>
            </a:r>
            <a:r>
              <a:rPr lang="en-US" sz="2000" dirty="0">
                <a:latin typeface="Times New Roman" panose="02020603050405020304" pitchFamily="18" charset="0"/>
                <a:ea typeface="Times New Roman" panose="02020603050405020304" pitchFamily="18" charset="0"/>
                <a:cs typeface="Arial" panose="020B0604020202020204" pitchFamily="34" charset="0"/>
              </a:rPr>
              <a:t>, we would wait at least 10 days after the initial positive test, 20 days if </a:t>
            </a:r>
            <a:r>
              <a:rPr lang="en-US" sz="2000" dirty="0" err="1" smtClean="0">
                <a:latin typeface="Times New Roman" panose="02020603050405020304" pitchFamily="18" charset="0"/>
                <a:ea typeface="Times New Roman" panose="02020603050405020304" pitchFamily="18" charset="0"/>
                <a:cs typeface="Arial" panose="020B0604020202020204" pitchFamily="34" charset="0"/>
              </a:rPr>
              <a:t>immunocompromised</a:t>
            </a: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Although </a:t>
            </a:r>
            <a:r>
              <a:rPr lang="en-US" sz="2000" dirty="0">
                <a:latin typeface="Times New Roman" panose="02020603050405020304" pitchFamily="18" charset="0"/>
                <a:ea typeface="Times New Roman" panose="02020603050405020304" pitchFamily="18" charset="0"/>
                <a:cs typeface="Arial" panose="020B0604020202020204" pitchFamily="34" charset="0"/>
              </a:rPr>
              <a:t>these non-test-based strategies are acceptable for most patients, we prefer to obtain at least one negative SARS-CoV-2 test before reinitiating anticancer therapy, if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possible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687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610" y="233792"/>
            <a:ext cx="11887199" cy="5783763"/>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INTRODUCTION </a:t>
            </a:r>
            <a:endParaRPr lang="fa-IR" sz="4000" dirty="0" smtClean="0">
              <a:latin typeface="Times New Roman" panose="02020603050405020304" pitchFamily="18" charset="0"/>
              <a:ea typeface="Times New Roman" panose="02020603050405020304" pitchFamily="18" charset="0"/>
              <a:cs typeface="Arial" panose="020B0604020202020204" pitchFamily="34" charset="0"/>
            </a:endParaRPr>
          </a:p>
          <a:p>
            <a:pPr marL="457200" indent="-457200" algn="just">
              <a:lnSpc>
                <a:spcPct val="150000"/>
              </a:lnSpc>
              <a:spcAft>
                <a:spcPts val="800"/>
              </a:spcAft>
              <a:buFont typeface="Wingdings" panose="05000000000000000000" pitchFamily="2" charset="2"/>
              <a:buChar char="Ø"/>
            </a:pPr>
            <a:r>
              <a:rPr lang="en-US" sz="2800" dirty="0" smtClean="0">
                <a:latin typeface="Times New Roman" panose="02020603050405020304" pitchFamily="18" charset="0"/>
                <a:ea typeface="Times New Roman" panose="02020603050405020304" pitchFamily="18" charset="0"/>
                <a:cs typeface="Arial" panose="020B0604020202020204" pitchFamily="34" charset="0"/>
              </a:rPr>
              <a:t>Coronaviruses </a:t>
            </a:r>
            <a:r>
              <a:rPr lang="en-US" sz="2800" dirty="0">
                <a:latin typeface="Times New Roman" panose="02020603050405020304" pitchFamily="18" charset="0"/>
                <a:ea typeface="Times New Roman" panose="02020603050405020304" pitchFamily="18" charset="0"/>
                <a:cs typeface="Arial" panose="020B0604020202020204" pitchFamily="34" charset="0"/>
              </a:rPr>
              <a:t>are important human and animal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pathogens</a:t>
            </a:r>
            <a:endParaRPr lang="fa-IR" sz="2800" dirty="0">
              <a:latin typeface="Times New Roman" panose="02020603050405020304" pitchFamily="18" charset="0"/>
              <a:ea typeface="Times New Roman" panose="02020603050405020304" pitchFamily="18" charset="0"/>
              <a:cs typeface="Arial" panose="020B0604020202020204" pitchFamily="34" charset="0"/>
            </a:endParaRPr>
          </a:p>
          <a:p>
            <a:pPr marL="457200" indent="-457200" algn="just">
              <a:lnSpc>
                <a:spcPct val="150000"/>
              </a:lnSpc>
              <a:spcAft>
                <a:spcPts val="800"/>
              </a:spcAft>
              <a:buFont typeface="Wingdings" panose="05000000000000000000" pitchFamily="2" charset="2"/>
              <a:buChar char="Ø"/>
            </a:pPr>
            <a:endParaRPr lang="fa-IR" sz="2800" dirty="0" smtClean="0">
              <a:latin typeface="Times New Roman" panose="02020603050405020304" pitchFamily="18" charset="0"/>
              <a:ea typeface="Times New Roman" panose="02020603050405020304" pitchFamily="18" charset="0"/>
              <a:cs typeface="Arial" panose="020B0604020202020204" pitchFamily="34" charset="0"/>
            </a:endParaRPr>
          </a:p>
          <a:p>
            <a:pPr marL="457200" indent="-457200" algn="just">
              <a:lnSpc>
                <a:spcPct val="107000"/>
              </a:lnSpc>
              <a:spcAft>
                <a:spcPts val="800"/>
              </a:spcAft>
              <a:buFont typeface="Wingdings" panose="05000000000000000000" pitchFamily="2" charset="2"/>
              <a:buChar char="Ø"/>
            </a:pPr>
            <a:r>
              <a:rPr lang="en-US" sz="2800" dirty="0" smtClean="0">
                <a:latin typeface="Times New Roman" panose="02020603050405020304" pitchFamily="18" charset="0"/>
                <a:ea typeface="Times New Roman" panose="02020603050405020304" pitchFamily="18" charset="0"/>
                <a:cs typeface="Arial" panose="020B0604020202020204" pitchFamily="34" charset="0"/>
              </a:rPr>
              <a:t>At </a:t>
            </a:r>
            <a:r>
              <a:rPr lang="en-US" sz="2800" dirty="0">
                <a:latin typeface="Times New Roman" panose="02020603050405020304" pitchFamily="18" charset="0"/>
                <a:ea typeface="Times New Roman" panose="02020603050405020304" pitchFamily="18" charset="0"/>
                <a:cs typeface="Arial" panose="020B0604020202020204" pitchFamily="34" charset="0"/>
              </a:rPr>
              <a:t>the end of 2019, a novel coronavirus was identified as the cause of a cluster of pneumonia cases in Wuhan, a city in the Hubei Province of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China</a:t>
            </a:r>
            <a:endParaRPr lang="fa-IR" sz="2800" dirty="0" smtClean="0">
              <a:latin typeface="Times New Roman" panose="02020603050405020304" pitchFamily="18" charset="0"/>
              <a:ea typeface="Times New Roman" panose="02020603050405020304" pitchFamily="18" charset="0"/>
              <a:cs typeface="Arial" panose="020B0604020202020204" pitchFamily="34" charset="0"/>
            </a:endParaRPr>
          </a:p>
          <a:p>
            <a:pPr algn="just">
              <a:lnSpc>
                <a:spcPct val="107000"/>
              </a:lnSpc>
              <a:spcAft>
                <a:spcPts val="800"/>
              </a:spcAft>
            </a:pPr>
            <a:endParaRPr lang="fa-IR" sz="2800" dirty="0" smtClean="0">
              <a:latin typeface="Times New Roman" panose="02020603050405020304" pitchFamily="18" charset="0"/>
              <a:ea typeface="Times New Roman" panose="02020603050405020304" pitchFamily="18" charset="0"/>
              <a:cs typeface="Arial" panose="020B0604020202020204" pitchFamily="34" charset="0"/>
            </a:endParaRPr>
          </a:p>
          <a:p>
            <a:pPr marL="457200" indent="-457200" algn="just">
              <a:lnSpc>
                <a:spcPct val="107000"/>
              </a:lnSpc>
              <a:spcAft>
                <a:spcPts val="800"/>
              </a:spcAft>
              <a:buFont typeface="Wingdings" panose="05000000000000000000" pitchFamily="2" charset="2"/>
              <a:buChar char="Ø"/>
            </a:pPr>
            <a:r>
              <a:rPr lang="en-US" sz="28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800" dirty="0">
                <a:latin typeface="Times New Roman" panose="02020603050405020304" pitchFamily="18" charset="0"/>
                <a:ea typeface="Times New Roman" panose="02020603050405020304" pitchFamily="18" charset="0"/>
                <a:cs typeface="Arial" panose="020B0604020202020204" pitchFamily="34" charset="0"/>
              </a:rPr>
              <a:t>It rapidly spread, resulting in an epidemic throughout China, followed by an increasing number of cases in other countries throughout the world. In February 2020, the World Health Organization (WHO) designated the disease COVID-19, which stands for coronavirus disease 2019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 </a:t>
            </a:r>
            <a:endParaRPr lang="fa-IR" sz="2800" dirty="0" smtClean="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12022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811369"/>
            <a:ext cx="11887199" cy="4893647"/>
          </a:xfrm>
          <a:prstGeom prst="rect">
            <a:avLst/>
          </a:prstGeom>
        </p:spPr>
        <p:txBody>
          <a:bodyPr wrap="square">
            <a:spAutoFit/>
          </a:bodyPr>
          <a:lstStyle/>
          <a:p>
            <a:pPr algn="ctr"/>
            <a:r>
              <a:rPr lang="en-US" sz="3600" dirty="0">
                <a:latin typeface="Times New Roman" panose="02020603050405020304" pitchFamily="18" charset="0"/>
                <a:ea typeface="Times New Roman" panose="02020603050405020304" pitchFamily="18" charset="0"/>
              </a:rPr>
              <a:t>CANCER SCREENING, DIAGNOSIS, AND STAGING </a:t>
            </a:r>
            <a:endParaRPr lang="en-US" sz="3600" dirty="0" smtClean="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rPr>
              <a:t>During </a:t>
            </a:r>
            <a:r>
              <a:rPr lang="en-US" sz="2000" dirty="0">
                <a:latin typeface="Times New Roman" panose="02020603050405020304" pitchFamily="18" charset="0"/>
                <a:ea typeface="Times New Roman" panose="02020603050405020304" pitchFamily="18" charset="0"/>
              </a:rPr>
              <a:t>the pandemic, specific recommendations about cancer screening and diagnostic testing should be based on the state of COVID-19 in an individual community as well as the availability of </a:t>
            </a:r>
            <a:r>
              <a:rPr lang="en-US" sz="2000" dirty="0" smtClean="0">
                <a:latin typeface="Times New Roman" panose="02020603050405020304" pitchFamily="18" charset="0"/>
                <a:ea typeface="Times New Roman" panose="02020603050405020304" pitchFamily="18" charset="0"/>
              </a:rPr>
              <a:t>resources</a:t>
            </a:r>
          </a:p>
          <a:p>
            <a:pPr marL="285750" indent="-285750" algn="just">
              <a:lnSpc>
                <a:spcPct val="150000"/>
              </a:lnSpc>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In areas where infection is still an ongoing issue, in general, any clinic visits that can be postponed without risk to the patient should be </a:t>
            </a:r>
            <a:r>
              <a:rPr lang="en-US" sz="2000" dirty="0" smtClean="0">
                <a:latin typeface="Times New Roman" panose="02020603050405020304" pitchFamily="18" charset="0"/>
                <a:ea typeface="Times New Roman" panose="02020603050405020304" pitchFamily="18" charset="0"/>
              </a:rPr>
              <a:t>postponed</a:t>
            </a:r>
          </a:p>
          <a:p>
            <a:pPr marL="285750" indent="-285750" algn="just">
              <a:lnSpc>
                <a:spcPct val="150000"/>
              </a:lnSpc>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areas where infection has been controlled, screening programs and clinic visits may be resumed, with clinicians maintaining full adherence to guidelines for limiting the spread of SARS-CoV-2 </a:t>
            </a:r>
            <a:r>
              <a:rPr lang="en-US" sz="2000" dirty="0" smtClean="0">
                <a:latin typeface="Times New Roman" panose="02020603050405020304" pitchFamily="18" charset="0"/>
                <a:cs typeface="Times New Roman" panose="02020603050405020304" pitchFamily="18" charset="0"/>
              </a:rPr>
              <a:t>infection</a:t>
            </a:r>
            <a:endParaRPr lang="en-US" sz="2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0371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500" y="312932"/>
            <a:ext cx="11303000" cy="6239657"/>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Systemic anticancer treatments </a:t>
            </a:r>
            <a:endParaRPr lang="en-US" sz="4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There is no direct evidence to support changing or withholding chemotherapy or immunotherapy in patients with cancer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and </a:t>
            </a:r>
            <a:r>
              <a:rPr lang="en-US" sz="2000" dirty="0">
                <a:latin typeface="Times New Roman" panose="02020603050405020304" pitchFamily="18" charset="0"/>
                <a:ea typeface="Times New Roman" panose="02020603050405020304" pitchFamily="18" charset="0"/>
                <a:cs typeface="Arial" panose="020B0604020202020204" pitchFamily="34" charset="0"/>
              </a:rPr>
              <a:t>routinely withholding critical anticancer or potentially immunosuppressive therapy is not recommended for those who do not have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COVID-19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There is evidence that a considerable proportion of patients have experienced changes to their cancer treatment as a direct result of the pandemic, both for those receiving potentially curative and palliative intent treatment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The balance of potential harms from delaying or interrupting treatment versus the benefits of possibly preventing SARS-CoV-2 infection remains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uncertain</a:t>
            </a: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The available evidence to date does not support a higher risk of complications from COVID-19 in those receiving active anticancer treatment, although the data on patients receiving active immunotherapy is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conflicting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7344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400" y="1270000"/>
            <a:ext cx="11557000" cy="3800399"/>
          </a:xfrm>
          <a:prstGeom prst="rect">
            <a:avLst/>
          </a:prstGeom>
        </p:spPr>
        <p:txBody>
          <a:bodyPr wrap="square">
            <a:spAutoFit/>
          </a:bodyPr>
          <a:lstStyle/>
          <a:p>
            <a:pPr marL="285750" indent="-285750" algn="just">
              <a:lnSpc>
                <a:spcPct val="200000"/>
              </a:lnSpc>
              <a:spcAft>
                <a:spcPts val="800"/>
              </a:spcAft>
              <a:buFont typeface="Wingdings" pitchFamily="2" charset="2"/>
              <a:buChar char="Ø"/>
            </a:pP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The American Society of Clinical Oncology (ASCO)</a:t>
            </a:r>
            <a:r>
              <a:rPr lang="en-US" sz="2000" dirty="0">
                <a:latin typeface="Times New Roman" panose="02020603050405020304" pitchFamily="18" charset="0"/>
                <a:ea typeface="Times New Roman" panose="02020603050405020304" pitchFamily="18" charset="0"/>
                <a:cs typeface="Arial" panose="020B0604020202020204" pitchFamily="34" charset="0"/>
              </a:rPr>
              <a:t> recommends that clinical decisions be individualized, and consider factors such as the curability of the cancer; the risk of cancer recurrence with treatment delay, modification, or interruption; the number of cycles of therapy already completed; existing comorbidities; and the patient's tolerance of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treatment</a:t>
            </a:r>
          </a:p>
          <a:p>
            <a:pPr marL="285750" indent="-285750" algn="just">
              <a:lnSpc>
                <a:spcPct val="20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The local incidence of viral infection and availability of necessary resources, and whether testing for SARS-CoV-2 has been performed are also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considerations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1536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500" y="419100"/>
            <a:ext cx="11595100" cy="5678542"/>
          </a:xfrm>
          <a:prstGeom prst="rect">
            <a:avLst/>
          </a:prstGeom>
        </p:spPr>
        <p:txBody>
          <a:bodyPr wrap="square">
            <a:spAutoFit/>
          </a:bodyPr>
          <a:lstStyle/>
          <a:p>
            <a:pPr algn="ctr">
              <a:lnSpc>
                <a:spcPct val="107000"/>
              </a:lnSpc>
              <a:spcAft>
                <a:spcPts val="800"/>
              </a:spcAft>
            </a:pPr>
            <a:r>
              <a:rPr lang="en-US" sz="4400"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Chemotherapy</a:t>
            </a:r>
          </a:p>
          <a:p>
            <a:pPr marL="285750" indent="-285750" algn="just">
              <a:lnSpc>
                <a:spcPct val="150000"/>
              </a:lnSpc>
              <a:spcAft>
                <a:spcPts val="800"/>
              </a:spcAft>
              <a:buFont typeface="Wingdings"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Administration of chemotherapy is determined on a case-by-case </a:t>
            </a:r>
            <a:r>
              <a:rPr lang="en-US" dirty="0" smtClean="0">
                <a:latin typeface="Times New Roman" panose="02020603050405020304" pitchFamily="18" charset="0"/>
                <a:ea typeface="Times New Roman" panose="02020603050405020304" pitchFamily="18" charset="0"/>
                <a:cs typeface="Arial" panose="020B0604020202020204" pitchFamily="34" charset="0"/>
              </a:rPr>
              <a:t>basis</a:t>
            </a: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 general, adjuvant therapy with curative intent should likely proceed, despite the threat of SARS CoV-2 infection during </a:t>
            </a:r>
            <a:r>
              <a:rPr lang="en-US" dirty="0" smtClean="0">
                <a:latin typeface="Times New Roman" panose="02020603050405020304" pitchFamily="18" charset="0"/>
                <a:ea typeface="Times New Roman" panose="02020603050405020304" pitchFamily="18" charset="0"/>
                <a:cs typeface="Arial" panose="020B0604020202020204" pitchFamily="34" charset="0"/>
              </a:rPr>
              <a:t>therapy</a:t>
            </a: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Shorter </a:t>
            </a:r>
            <a:r>
              <a:rPr lang="en-US" dirty="0">
                <a:latin typeface="Times New Roman" panose="02020603050405020304" pitchFamily="18" charset="0"/>
                <a:ea typeface="Times New Roman" panose="02020603050405020304" pitchFamily="18" charset="0"/>
                <a:cs typeface="Arial" panose="020B0604020202020204" pitchFamily="34" charset="0"/>
              </a:rPr>
              <a:t>treatment duration should be considered, where </a:t>
            </a:r>
            <a:r>
              <a:rPr lang="en-US" dirty="0" smtClean="0">
                <a:latin typeface="Times New Roman" panose="02020603050405020304" pitchFamily="18" charset="0"/>
                <a:ea typeface="Times New Roman" panose="02020603050405020304" pitchFamily="18" charset="0"/>
                <a:cs typeface="Arial" panose="020B0604020202020204" pitchFamily="34" charset="0"/>
              </a:rPr>
              <a:t>feasible</a:t>
            </a:r>
          </a:p>
          <a:p>
            <a:pPr marL="285750" indent="-285750" algn="just">
              <a:lnSpc>
                <a:spcPct val="150000"/>
              </a:lnSpc>
              <a:buFont typeface="Wingdings" pitchFamily="2" charset="2"/>
              <a:buChar char="Ø"/>
            </a:pPr>
            <a:r>
              <a:rPr lang="en-US" dirty="0" smtClean="0">
                <a:latin typeface="Times New Roman" pitchFamily="18" charset="0"/>
                <a:cs typeface="Times New Roman" panose="02020603050405020304" pitchFamily="18" charset="0"/>
              </a:rPr>
              <a:t>In </a:t>
            </a:r>
            <a:r>
              <a:rPr lang="en-US" dirty="0">
                <a:latin typeface="Times New Roman" pitchFamily="18" charset="0"/>
                <a:cs typeface="Times New Roman" panose="02020603050405020304" pitchFamily="18" charset="0"/>
              </a:rPr>
              <a:t>some cases, neoadjuvant therapy has been used as a means of delaying surgery. As an example, patients with rectal cancer may undergo </a:t>
            </a:r>
            <a:r>
              <a:rPr lang="en-US" dirty="0" err="1">
                <a:latin typeface="Times New Roman" panose="02020603050405020304" pitchFamily="18" charset="0"/>
                <a:cs typeface="Times New Roman" panose="02020603050405020304" pitchFamily="18" charset="0"/>
              </a:rPr>
              <a:t>chemoradiotherapy</a:t>
            </a:r>
            <a:r>
              <a:rPr lang="en-US" dirty="0">
                <a:latin typeface="Times New Roman" panose="02020603050405020304" pitchFamily="18" charset="0"/>
                <a:cs typeface="Times New Roman" panose="02020603050405020304" pitchFamily="18" charset="0"/>
              </a:rPr>
              <a:t> plus upfront chemotherapy (total neoadjuvant therapy) rather than </a:t>
            </a:r>
            <a:r>
              <a:rPr lang="en-US" dirty="0" err="1">
                <a:latin typeface="Times New Roman" panose="02020603050405020304" pitchFamily="18" charset="0"/>
                <a:cs typeface="Times New Roman" panose="02020603050405020304" pitchFamily="18" charset="0"/>
              </a:rPr>
              <a:t>chemoradiotherapy</a:t>
            </a:r>
            <a:r>
              <a:rPr lang="en-US" dirty="0">
                <a:latin typeface="Times New Roman" panose="02020603050405020304" pitchFamily="18" charset="0"/>
                <a:cs typeface="Times New Roman" panose="02020603050405020304" pitchFamily="18" charset="0"/>
              </a:rPr>
              <a:t> alone as a means of delaying </a:t>
            </a:r>
            <a:r>
              <a:rPr lang="en-US" dirty="0" smtClean="0">
                <a:latin typeface="Times New Roman" panose="02020603050405020304" pitchFamily="18" charset="0"/>
                <a:cs typeface="Times New Roman" panose="02020603050405020304" pitchFamily="18" charset="0"/>
              </a:rPr>
              <a:t>surgery</a:t>
            </a:r>
          </a:p>
          <a:p>
            <a:pPr marL="285750" indent="-285750" algn="just">
              <a:lnSpc>
                <a:spcPct val="150000"/>
              </a:lnSpc>
              <a:buFont typeface="Wingdings" pitchFamily="2" charset="2"/>
              <a:buChar char="Ø"/>
            </a:pPr>
            <a:endParaRPr lang="en-US"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Neoadjuvant </a:t>
            </a:r>
            <a:r>
              <a:rPr lang="en-US" dirty="0">
                <a:latin typeface="Times New Roman" panose="02020603050405020304" pitchFamily="18" charset="0"/>
                <a:cs typeface="Times New Roman" panose="02020603050405020304" pitchFamily="18" charset="0"/>
              </a:rPr>
              <a:t>hormone therapy is also a safe, relatively nontoxic alternative for early stage, hormone receptor-positive breast cancer, and for some high-risk prostate cancers </a:t>
            </a:r>
          </a:p>
          <a:p>
            <a:pPr>
              <a:lnSpc>
                <a:spcPct val="107000"/>
              </a:lnSpc>
              <a:spcAft>
                <a:spcPts val="800"/>
              </a:spcAft>
            </a:pPr>
            <a:endParaRPr lang="en-US" dirty="0">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052864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700" y="1168400"/>
            <a:ext cx="11290300" cy="4606389"/>
          </a:xfrm>
          <a:prstGeom prst="rect">
            <a:avLst/>
          </a:prstGeom>
        </p:spPr>
        <p:txBody>
          <a:bodyPr wrap="square">
            <a:spAutoFit/>
          </a:bodyPr>
          <a:lstStyle/>
          <a:p>
            <a:pPr marL="285750" indent="-285750" algn="just">
              <a:lnSpc>
                <a:spcPct val="200000"/>
              </a:lnSpc>
              <a:spcAft>
                <a:spcPts val="800"/>
              </a:spcAft>
              <a:buFont typeface="Wingdings"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For patients receiving palliative therapy for metastatic disease, the decision to continue requires careful consideration of indications, response to treatment already delivered, and risks and benefits of continued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treatment</a:t>
            </a:r>
          </a:p>
          <a:p>
            <a:pPr marL="285750" indent="-285750" algn="just">
              <a:lnSpc>
                <a:spcPct val="20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In some cases, treatment delays may lead to worsening symptoms and performance status and the loss of the opportunity to treat </a:t>
            </a:r>
          </a:p>
          <a:p>
            <a:pPr marL="285750" indent="-285750" algn="just">
              <a:lnSpc>
                <a:spcPct val="20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Considerations </a:t>
            </a:r>
            <a:r>
              <a:rPr lang="en-US" sz="2000" dirty="0">
                <a:latin typeface="Times New Roman" panose="02020603050405020304" pitchFamily="18" charset="0"/>
                <a:ea typeface="Times New Roman" panose="02020603050405020304" pitchFamily="18" charset="0"/>
                <a:cs typeface="Arial" panose="020B0604020202020204" pitchFamily="34" charset="0"/>
              </a:rPr>
              <a:t>should include whether such delays require hospital admission for palliation of symptoms, which would further stress available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resources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9777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00" y="558800"/>
            <a:ext cx="11493500" cy="5429050"/>
          </a:xfrm>
          <a:prstGeom prst="rect">
            <a:avLst/>
          </a:prstGeom>
        </p:spPr>
        <p:txBody>
          <a:bodyPr wrap="square">
            <a:spAutoFit/>
          </a:bodyPr>
          <a:lstStyle/>
          <a:p>
            <a:pPr marL="285750" indent="-285750" algn="just">
              <a:lnSpc>
                <a:spcPct val="150000"/>
              </a:lnSpc>
              <a:spcAft>
                <a:spcPts val="800"/>
              </a:spcAft>
              <a:buFont typeface="Wingdings" pitchFamily="2" charset="2"/>
              <a:buChar char="Ø"/>
            </a:pPr>
            <a:r>
              <a:rPr lang="en-US" sz="2000" b="1" u="sng" dirty="0">
                <a:latin typeface="Times New Roman" panose="02020603050405020304" pitchFamily="18" charset="0"/>
                <a:ea typeface="Times New Roman" panose="02020603050405020304" pitchFamily="18" charset="0"/>
                <a:cs typeface="Arial" panose="020B0604020202020204" pitchFamily="34" charset="0"/>
              </a:rPr>
              <a:t>Considerations for chemotherapy treatment during the COVID-19 pandemic set forth by </a:t>
            </a:r>
            <a:r>
              <a:rPr lang="en-US" sz="2000" b="1" u="sng"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ASCO</a:t>
            </a:r>
            <a:r>
              <a:rPr lang="en-US" sz="2000" b="1" u="sng" dirty="0">
                <a:latin typeface="Times New Roman" panose="02020603050405020304" pitchFamily="18" charset="0"/>
                <a:ea typeface="Times New Roman" panose="02020603050405020304" pitchFamily="18" charset="0"/>
                <a:cs typeface="Arial" panose="020B0604020202020204" pitchFamily="34" charset="0"/>
              </a:rPr>
              <a:t> include the following</a:t>
            </a:r>
            <a:r>
              <a:rPr lang="en-US" sz="2000" dirty="0">
                <a:latin typeface="Times New Roman" panose="02020603050405020304" pitchFamily="18" charset="0"/>
                <a:ea typeface="Times New Roman" panose="02020603050405020304" pitchFamily="18"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For </a:t>
            </a:r>
            <a:r>
              <a:rPr lang="en-US" sz="2000" dirty="0">
                <a:latin typeface="Times New Roman" panose="02020603050405020304" pitchFamily="18" charset="0"/>
                <a:ea typeface="Times New Roman" panose="02020603050405020304" pitchFamily="18" charset="0"/>
                <a:cs typeface="Arial" panose="020B0604020202020204" pitchFamily="34" charset="0"/>
              </a:rPr>
              <a:t>patients in deep remission who are receiving maintenance therapy, stopping chemotherapy may be an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option</a:t>
            </a: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For </a:t>
            </a:r>
            <a:r>
              <a:rPr lang="en-US" sz="2000" dirty="0">
                <a:latin typeface="Times New Roman" panose="02020603050405020304" pitchFamily="18" charset="0"/>
                <a:ea typeface="Times New Roman" panose="02020603050405020304" pitchFamily="18" charset="0"/>
                <a:cs typeface="Arial" panose="020B0604020202020204" pitchFamily="34" charset="0"/>
              </a:rPr>
              <a:t>those in whom the benefit of adjuvant chemotherapy is expected to be small and where </a:t>
            </a:r>
            <a:r>
              <a:rPr lang="en-US" sz="2000" dirty="0" err="1">
                <a:latin typeface="Times New Roman" panose="02020603050405020304" pitchFamily="18" charset="0"/>
                <a:ea typeface="Times New Roman" panose="02020603050405020304" pitchFamily="18" charset="0"/>
                <a:cs typeface="Arial" panose="020B0604020202020204" pitchFamily="34" charset="0"/>
              </a:rPr>
              <a:t>nonimmunosuppressive</a:t>
            </a:r>
            <a:r>
              <a:rPr lang="en-US" sz="2000" dirty="0">
                <a:latin typeface="Times New Roman" panose="02020603050405020304" pitchFamily="18" charset="0"/>
                <a:ea typeface="Times New Roman" panose="02020603050405020304" pitchFamily="18" charset="0"/>
                <a:cs typeface="Arial" panose="020B0604020202020204" pitchFamily="34" charset="0"/>
              </a:rPr>
              <a:t> therapies are available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hormone therapy for hormone receptor-positive early breast cancer or prostate cancer), it may be reasonable to omit chemotherapy in consideration of the risks of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COVID-19</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Oral </a:t>
            </a:r>
            <a:r>
              <a:rPr lang="en-US" sz="2000" dirty="0">
                <a:latin typeface="Times New Roman" panose="02020603050405020304" pitchFamily="18" charset="0"/>
                <a:ea typeface="Times New Roman" panose="02020603050405020304" pitchFamily="18" charset="0"/>
                <a:cs typeface="Arial" panose="020B0604020202020204" pitchFamily="34" charset="0"/>
              </a:rPr>
              <a:t>chemotherapy and home administration of chemotherapy drugs (if logistically feasible) may be options for some, but require coordination with the oncology team to ensure that patients are taking their treatments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correctly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1675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0" y="1211687"/>
            <a:ext cx="11346288" cy="4052520"/>
          </a:xfrm>
          <a:prstGeom prst="rect">
            <a:avLst/>
          </a:prstGeom>
        </p:spPr>
        <p:txBody>
          <a:bodyPr wrap="square">
            <a:spAutoFit/>
          </a:bodyPr>
          <a:lstStyle/>
          <a:p>
            <a:pPr algn="ctr">
              <a:lnSpc>
                <a:spcPct val="107000"/>
              </a:lnSpc>
              <a:spcAft>
                <a:spcPts val="800"/>
              </a:spcAft>
            </a:pPr>
            <a:r>
              <a:rPr lang="en-US" sz="3600" dirty="0">
                <a:latin typeface="Times New Roman" panose="02020603050405020304" pitchFamily="18" charset="0"/>
                <a:ea typeface="Times New Roman" panose="02020603050405020304" pitchFamily="18" charset="0"/>
                <a:cs typeface="Arial" panose="020B0604020202020204" pitchFamily="34" charset="0"/>
              </a:rPr>
              <a:t>Immune checkpoint inhibitor immunotherapy </a:t>
            </a:r>
            <a:endParaRPr lang="en-US" sz="36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cs typeface="Arial" panose="020B0604020202020204" pitchFamily="34" charset="0"/>
              </a:rPr>
              <a:t>There are several concerns that arise with the use of ICI immunotherapy in the setting of the COVID-19 pandemic, including the possibility that immune checkpoint blockade may lead to more severe immune system </a:t>
            </a:r>
            <a:r>
              <a:rPr lang="en-US" sz="2400" dirty="0" err="1">
                <a:latin typeface="Times New Roman" panose="02020603050405020304" pitchFamily="18" charset="0"/>
                <a:ea typeface="Times New Roman" panose="02020603050405020304" pitchFamily="18" charset="0"/>
                <a:cs typeface="Arial" panose="020B0604020202020204" pitchFamily="34" charset="0"/>
              </a:rPr>
              <a:t>hyperactivation</a:t>
            </a:r>
            <a:r>
              <a:rPr lang="en-US" sz="2400" dirty="0">
                <a:latin typeface="Times New Roman" panose="02020603050405020304" pitchFamily="18" charset="0"/>
                <a:ea typeface="Times New Roman" panose="02020603050405020304" pitchFamily="18" charset="0"/>
                <a:cs typeface="Arial" panose="020B0604020202020204" pitchFamily="34" charset="0"/>
              </a:rPr>
              <a:t> and increased incidence or severity of the acute respiratory distress syndrome that develops during active infection, the diagnostic dilemma posed by ICI toxicity, and the implications of COVID-19 for the management of ICI-mediated adverse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effects</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7973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443610"/>
            <a:ext cx="11785600" cy="5487913"/>
          </a:xfrm>
          <a:prstGeom prst="rect">
            <a:avLst/>
          </a:prstGeom>
        </p:spPr>
        <p:txBody>
          <a:bodyPr wrap="square">
            <a:spAutoFit/>
          </a:bodyPr>
          <a:lstStyle/>
          <a:p>
            <a:pPr>
              <a:lnSpc>
                <a:spcPct val="107000"/>
              </a:lnSpc>
              <a:spcAft>
                <a:spcPts val="800"/>
              </a:spcAft>
            </a:pPr>
            <a:r>
              <a:rPr lang="en-US" b="1"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Effect </a:t>
            </a:r>
            <a:r>
              <a:rPr lang="en-US" sz="2400" dirty="0">
                <a:latin typeface="Times New Roman" panose="02020603050405020304" pitchFamily="18" charset="0"/>
                <a:ea typeface="Times New Roman" panose="02020603050405020304" pitchFamily="18" charset="0"/>
                <a:cs typeface="Arial" panose="020B0604020202020204" pitchFamily="34" charset="0"/>
              </a:rPr>
              <a:t>of COVID-19 on diagnosis and treatment of side effects from immunotherapy </a:t>
            </a: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algn="ctr">
              <a:lnSpc>
                <a:spcPct val="107000"/>
              </a:lnSpc>
              <a:spcAft>
                <a:spcPts val="800"/>
              </a:spcAft>
            </a:pP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In addition to concerns that ICI therapy may exacerbate the clinical course of COVID-19 because immune responses are enhanced by these treatments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there are also concerns that COVID-19 may impact the diagnosis and treatment of ICI-related side effects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A </a:t>
            </a:r>
            <a:r>
              <a:rPr lang="en-US" sz="2000" dirty="0">
                <a:latin typeface="Times New Roman" panose="02020603050405020304" pitchFamily="18" charset="0"/>
                <a:ea typeface="Times New Roman" panose="02020603050405020304" pitchFamily="18" charset="0"/>
                <a:cs typeface="Arial" panose="020B0604020202020204" pitchFamily="34" charset="0"/>
              </a:rPr>
              <a:t>particular concern for cross-interference is treatment-related pneumonitis, which may mimic COVID-19 and increase the risk of serious complications if the patient develops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COVID-19 </a:t>
            </a:r>
          </a:p>
          <a:p>
            <a:pPr marL="171450" indent="-171450" algn="just">
              <a:lnSpc>
                <a:spcPct val="150000"/>
              </a:lnSpc>
              <a:spcAft>
                <a:spcPts val="800"/>
              </a:spcAft>
              <a:buFont typeface="Wingdings"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For individuals with a known COVID-19 diagnosis or exposure, it is generally recommended to hold treatment until it is clear that the patient will not develop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COVID-19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8063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708" y="493147"/>
            <a:ext cx="11384924" cy="5598136"/>
          </a:xfrm>
          <a:prstGeom prst="rect">
            <a:avLst/>
          </a:prstGeom>
        </p:spPr>
        <p:txBody>
          <a:bodyPr wrap="square">
            <a:spAutoFit/>
          </a:bodyPr>
          <a:lstStyle/>
          <a:p>
            <a:pPr algn="ct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sz="3600" dirty="0" err="1" smtClean="0">
                <a:latin typeface="Times New Roman" panose="02020603050405020304" pitchFamily="18" charset="0"/>
                <a:ea typeface="Times New Roman" panose="02020603050405020304" pitchFamily="18" charset="0"/>
                <a:cs typeface="Arial" panose="020B0604020202020204" pitchFamily="34" charset="0"/>
              </a:rPr>
              <a:t>Neutropenic</a:t>
            </a:r>
            <a:r>
              <a:rPr lang="en-US" sz="36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3600" dirty="0">
                <a:latin typeface="Times New Roman" panose="02020603050405020304" pitchFamily="18" charset="0"/>
                <a:ea typeface="Times New Roman" panose="02020603050405020304" pitchFamily="18" charset="0"/>
                <a:cs typeface="Arial" panose="020B0604020202020204" pitchFamily="34" charset="0"/>
              </a:rPr>
              <a:t>fever and neutropenia </a:t>
            </a:r>
            <a:r>
              <a:rPr lang="en-US" sz="36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00000"/>
              </a:lnSpc>
              <a:spcAft>
                <a:spcPts val="800"/>
              </a:spcAft>
              <a:buFont typeface="Wingdings"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For prophylaxis of febrile neutropenia, although myeloid growth factor support is typically administered for those at high risk for febrile neutropenia (&gt;20 percent), it may be reasonable for patients with a lower level of expected risk for febrile neutropenia with treatment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&gt;10 percent) to be prescribed prophylaxis with growth factor support during the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pandemic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00000"/>
              </a:lnSpc>
              <a:spcAft>
                <a:spcPts val="800"/>
              </a:spcAft>
              <a:buFont typeface="Wingdings"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However</a:t>
            </a:r>
            <a:r>
              <a:rPr lang="en-US" sz="2000" dirty="0">
                <a:latin typeface="Times New Roman" panose="02020603050405020304" pitchFamily="18" charset="0"/>
                <a:ea typeface="Times New Roman" panose="02020603050405020304" pitchFamily="18" charset="0"/>
                <a:cs typeface="Arial" panose="020B0604020202020204" pitchFamily="34" charset="0"/>
              </a:rPr>
              <a:t>, concerns have been raised about a possible link between the higher </a:t>
            </a:r>
            <a:r>
              <a:rPr lang="en-US" sz="2000" dirty="0" err="1">
                <a:latin typeface="Times New Roman" panose="02020603050405020304" pitchFamily="18" charset="0"/>
                <a:ea typeface="Times New Roman" panose="02020603050405020304" pitchFamily="18" charset="0"/>
                <a:cs typeface="Arial" panose="020B0604020202020204" pitchFamily="34" charset="0"/>
              </a:rPr>
              <a:t>neutrophil:lymphocyte</a:t>
            </a:r>
            <a:r>
              <a:rPr lang="en-US" sz="2000" dirty="0">
                <a:latin typeface="Times New Roman" panose="02020603050405020304" pitchFamily="18" charset="0"/>
                <a:ea typeface="Times New Roman" panose="02020603050405020304" pitchFamily="18" charset="0"/>
                <a:cs typeface="Arial" panose="020B0604020202020204" pitchFamily="34" charset="0"/>
              </a:rPr>
              <a:t> ratios induced by use of myeloid growth factors, and worsened in hospital mortality for patients who subsequently develop COVID-19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8390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515155"/>
            <a:ext cx="11784169" cy="4602798"/>
          </a:xfrm>
          <a:prstGeom prst="rect">
            <a:avLst/>
          </a:prstGeom>
        </p:spPr>
        <p:txBody>
          <a:bodyPr wrap="square">
            <a:spAutoFit/>
          </a:bodyPr>
          <a:lstStyle/>
          <a:p>
            <a:pPr algn="ctr">
              <a:lnSpc>
                <a:spcPct val="107000"/>
              </a:lnSpc>
              <a:spcAft>
                <a:spcPts val="800"/>
              </a:spcAft>
            </a:pPr>
            <a:r>
              <a:rPr lang="en-US" sz="4400" dirty="0">
                <a:latin typeface="Times New Roman" panose="02020603050405020304" pitchFamily="18" charset="0"/>
                <a:ea typeface="Times New Roman" panose="02020603050405020304" pitchFamily="18" charset="0"/>
                <a:cs typeface="Arial" panose="020B0604020202020204" pitchFamily="34" charset="0"/>
              </a:rPr>
              <a:t>POST-TREATMENT CANCER SURVEILLANCE </a:t>
            </a:r>
            <a:endParaRPr lang="en-US" sz="44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During </a:t>
            </a:r>
            <a:r>
              <a:rPr lang="en-US" sz="2400" dirty="0">
                <a:latin typeface="Times New Roman" panose="02020603050405020304" pitchFamily="18" charset="0"/>
                <a:ea typeface="Times New Roman" panose="02020603050405020304" pitchFamily="18" charset="0"/>
                <a:cs typeface="Arial" panose="020B0604020202020204" pitchFamily="34" charset="0"/>
              </a:rPr>
              <a:t>the period of active ongoing SARS-CoV-2 infection, any clinic visits that can be postponed without risk to the patient should be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postponed</a:t>
            </a:r>
          </a:p>
          <a:p>
            <a:pPr marL="285750" indent="-285750" algn="just">
              <a:lnSpc>
                <a:spcPct val="20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This </a:t>
            </a:r>
            <a:r>
              <a:rPr lang="en-US" sz="2400" dirty="0">
                <a:latin typeface="Times New Roman" panose="02020603050405020304" pitchFamily="18" charset="0"/>
                <a:ea typeface="Times New Roman" panose="02020603050405020304" pitchFamily="18" charset="0"/>
                <a:cs typeface="Arial" panose="020B0604020202020204" pitchFamily="34" charset="0"/>
              </a:rPr>
              <a:t>includes routine surveillance in patients who have completed treatment or those on active surveillance considered to be at relatively low risk of recurrence or disease progression, and those who are asymptomatic during the follow-up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period</a:t>
            </a:r>
          </a:p>
        </p:txBody>
      </p:sp>
    </p:spTree>
    <p:extLst>
      <p:ext uri="{BB962C8B-B14F-4D97-AF65-F5344CB8AC3E}">
        <p14:creationId xmlns:p14="http://schemas.microsoft.com/office/powerpoint/2010/main" val="2033926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3557"/>
            <a:ext cx="12192000" cy="5878532"/>
          </a:xfrm>
          <a:prstGeom prst="rect">
            <a:avLst/>
          </a:prstGeom>
        </p:spPr>
        <p:txBody>
          <a:bodyPr wrap="square">
            <a:spAutoFit/>
          </a:bodyPr>
          <a:lstStyle/>
          <a:p>
            <a:pPr marL="457200" indent="-457200" algn="just">
              <a:spcAft>
                <a:spcPts val="800"/>
              </a:spcAft>
              <a:buFont typeface="Wingdings" panose="05000000000000000000" pitchFamily="2" charset="2"/>
              <a:buChar char="Ø"/>
            </a:pPr>
            <a:r>
              <a:rPr lang="en-US" sz="2800" dirty="0">
                <a:latin typeface="Times New Roman" panose="02020603050405020304" pitchFamily="18" charset="0"/>
                <a:ea typeface="Times New Roman" panose="02020603050405020304" pitchFamily="18" charset="0"/>
                <a:cs typeface="Arial" panose="020B0604020202020204" pitchFamily="34" charset="0"/>
              </a:rPr>
              <a:t>The virus that causes COVID-19 is designated severe acute respiratory syndrome coronavirus 2 (SARS-CoV-2</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a:t>
            </a:r>
            <a:endParaRPr lang="fa-IR" sz="2800" dirty="0" smtClean="0">
              <a:latin typeface="Times New Roman" panose="02020603050405020304" pitchFamily="18" charset="0"/>
              <a:ea typeface="Times New Roman" panose="02020603050405020304" pitchFamily="18" charset="0"/>
              <a:cs typeface="Arial" panose="020B0604020202020204" pitchFamily="34" charset="0"/>
            </a:endParaRPr>
          </a:p>
          <a:p>
            <a:pPr algn="just">
              <a:spcAft>
                <a:spcPts val="800"/>
              </a:spcAft>
            </a:pPr>
            <a:r>
              <a:rPr lang="fa-IR" sz="2800" dirty="0" smtClean="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 </a:t>
            </a:r>
            <a:endParaRPr lang="fa-IR" sz="2800" dirty="0">
              <a:latin typeface="Times New Roman" panose="02020603050405020304" pitchFamily="18" charset="0"/>
              <a:ea typeface="Times New Roman" panose="02020603050405020304" pitchFamily="18" charset="0"/>
            </a:endParaRPr>
          </a:p>
          <a:p>
            <a:pPr marL="457200" indent="-457200" algn="just">
              <a:spcAft>
                <a:spcPts val="800"/>
              </a:spcAft>
              <a:buFont typeface="Wingdings" panose="05000000000000000000" pitchFamily="2" charset="2"/>
              <a:buChar char="Ø"/>
            </a:pPr>
            <a:r>
              <a:rPr lang="en-US" sz="2800" dirty="0">
                <a:latin typeface="Times New Roman" panose="02020603050405020304" pitchFamily="18" charset="0"/>
                <a:ea typeface="Times New Roman" panose="02020603050405020304" pitchFamily="18" charset="0"/>
                <a:cs typeface="Arial" panose="020B0604020202020204" pitchFamily="34" charset="0"/>
              </a:rPr>
              <a:t>On January 30, 2020, the WHO declared the COVID-19 outbreak a public health emergency of international concern and, in March 2020, began to characterize it as a pandemic</a:t>
            </a:r>
            <a:r>
              <a:rPr lang="fa-IR" sz="2800" dirty="0">
                <a:latin typeface="Times New Roman" panose="02020603050405020304" pitchFamily="18" charset="0"/>
                <a:ea typeface="Times New Roman" panose="02020603050405020304" pitchFamily="18" charset="0"/>
              </a:rPr>
              <a:t> </a:t>
            </a:r>
            <a:endParaRPr lang="fa-IR" sz="2800" dirty="0" smtClean="0">
              <a:latin typeface="Times New Roman" panose="02020603050405020304" pitchFamily="18" charset="0"/>
              <a:ea typeface="Times New Roman" panose="02020603050405020304" pitchFamily="18" charset="0"/>
            </a:endParaRPr>
          </a:p>
          <a:p>
            <a:pPr marL="457200" indent="-457200" algn="just">
              <a:spcAft>
                <a:spcPts val="800"/>
              </a:spcAft>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indent="-457200" algn="just">
              <a:spcAft>
                <a:spcPts val="800"/>
              </a:spcAft>
              <a:buFont typeface="Wingdings" panose="05000000000000000000" pitchFamily="2" charset="2"/>
              <a:buChar char="Ø"/>
            </a:pPr>
            <a:r>
              <a:rPr lang="en-US" sz="2800" dirty="0">
                <a:latin typeface="Times New Roman" panose="02020603050405020304" pitchFamily="18" charset="0"/>
                <a:ea typeface="Times New Roman" panose="02020603050405020304" pitchFamily="18" charset="0"/>
                <a:cs typeface="Arial" panose="020B0604020202020204" pitchFamily="34" charset="0"/>
              </a:rPr>
              <a:t>The rapidly expanding COVID-19 acute respiratory pandemic has impacted all areas of daily life, including medical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care</a:t>
            </a:r>
            <a:endParaRPr lang="fa-IR" sz="2800" dirty="0">
              <a:latin typeface="Times New Roman" panose="02020603050405020304" pitchFamily="18" charset="0"/>
              <a:ea typeface="Times New Roman" panose="02020603050405020304" pitchFamily="18" charset="0"/>
              <a:cs typeface="Arial" panose="020B0604020202020204" pitchFamily="34" charset="0"/>
            </a:endParaRPr>
          </a:p>
          <a:p>
            <a:pPr algn="just">
              <a:spcAft>
                <a:spcPts val="800"/>
              </a:spcAft>
            </a:pPr>
            <a:endParaRPr lang="fa-IR" sz="2800" dirty="0">
              <a:latin typeface="Times New Roman" panose="02020603050405020304" pitchFamily="18" charset="0"/>
              <a:ea typeface="Times New Roman" panose="02020603050405020304" pitchFamily="18" charset="0"/>
            </a:endParaRPr>
          </a:p>
          <a:p>
            <a:pPr marL="457200" indent="-457200" algn="just">
              <a:spcAft>
                <a:spcPts val="800"/>
              </a:spcAft>
              <a:buFont typeface="Wingdings" panose="05000000000000000000" pitchFamily="2" charset="2"/>
              <a:buChar char="Ø"/>
            </a:pPr>
            <a:r>
              <a:rPr lang="en-US" sz="2800" dirty="0">
                <a:latin typeface="Times New Roman" panose="02020603050405020304" pitchFamily="18" charset="0"/>
                <a:ea typeface="Times New Roman" panose="02020603050405020304" pitchFamily="18" charset="0"/>
                <a:cs typeface="Arial" panose="020B0604020202020204" pitchFamily="34" charset="0"/>
              </a:rPr>
              <a:t>Important interventions to slow disease spread have been physical distancing, hand and respiratory hygiene, and staying home as much as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possible </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54559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5" y="1455313"/>
            <a:ext cx="11603865" cy="3287438"/>
          </a:xfrm>
          <a:prstGeom prst="rect">
            <a:avLst/>
          </a:prstGeom>
        </p:spPr>
        <p:txBody>
          <a:bodyPr wrap="square">
            <a:spAutoFit/>
          </a:bodyPr>
          <a:lstStyle/>
          <a:p>
            <a:pPr marL="285750" indent="-285750" algn="just">
              <a:lnSpc>
                <a:spcPct val="20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In situations where existing recommendations provide frequency ranges for interventions (</a:t>
            </a:r>
            <a:r>
              <a:rPr lang="en-US" sz="2000" dirty="0" err="1">
                <a:latin typeface="Times New Roman" panose="02020603050405020304" pitchFamily="18" charset="0"/>
                <a:ea typeface="Times New Roman" panose="02020603050405020304" pitchFamily="18" charset="0"/>
                <a:cs typeface="Arial" panose="020B0604020202020204" pitchFamily="34" charset="0"/>
              </a:rPr>
              <a:t>eg</a:t>
            </a:r>
            <a:r>
              <a:rPr lang="en-US" sz="2000" dirty="0">
                <a:latin typeface="Times New Roman" panose="02020603050405020304" pitchFamily="18" charset="0"/>
                <a:ea typeface="Times New Roman" panose="02020603050405020304" pitchFamily="18" charset="0"/>
                <a:cs typeface="Arial" panose="020B0604020202020204" pitchFamily="34" charset="0"/>
              </a:rPr>
              <a:t>, every three to six months), it is reasonable to delay scheduled interventions to the longest recommended frequency duration</a:t>
            </a:r>
          </a:p>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Remote monitoring of such patients using telemedicine may be adopted</a:t>
            </a:r>
          </a:p>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In areas where infection has been controlled, surveillance testing and clinic visits may be resumed, with clinicians maintaining full adherence to guidelines for limiting the spread of SARS-CoV-2 infection</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5236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574900"/>
            <a:ext cx="11487955" cy="6023316"/>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Prioritization of cancer patients for vaccination </a:t>
            </a:r>
            <a:endParaRPr lang="en-US" sz="4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 ACIP of the CDC, a body that makes formal recommendations for vaccine administration, has </a:t>
            </a:r>
            <a:r>
              <a:rPr lang="en-US"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prioritization guidelines for the COVID-19 vaccine in the United States</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dirty="0" smtClean="0">
                <a:latin typeface="Times New Roman" panose="02020603050405020304" pitchFamily="18" charset="0"/>
                <a:ea typeface="Times New Roman" panose="02020603050405020304" pitchFamily="18" charset="0"/>
                <a:cs typeface="Arial" panose="020B0604020202020204" pitchFamily="34" charset="0"/>
              </a:rPr>
              <a:t> </a:t>
            </a: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They </a:t>
            </a:r>
            <a:r>
              <a:rPr lang="en-US" dirty="0">
                <a:latin typeface="Times New Roman" panose="02020603050405020304" pitchFamily="18" charset="0"/>
                <a:ea typeface="Times New Roman" panose="02020603050405020304" pitchFamily="18" charset="0"/>
                <a:cs typeface="Arial" panose="020B0604020202020204" pitchFamily="34" charset="0"/>
              </a:rPr>
              <a:t>consider individuals who are 75 years of age or older at significantly high risk for severe COVID-19 (to be vaccinated in phase 1b), and those with high-risk conditions, including cancer, to also represent high-priority groups for vaccination (phase 1c</a:t>
            </a:r>
            <a:r>
              <a:rPr lang="en-US" dirty="0" smtClean="0">
                <a:latin typeface="Times New Roman" panose="02020603050405020304" pitchFamily="18" charset="0"/>
                <a:ea typeface="Times New Roman" panose="02020603050405020304" pitchFamily="18" charset="0"/>
                <a:cs typeface="Arial" panose="020B0604020202020204" pitchFamily="34" charset="0"/>
              </a:rPr>
              <a:t>) </a:t>
            </a:r>
          </a:p>
          <a:p>
            <a:pPr marL="285750" indent="-285750" algn="just">
              <a:lnSpc>
                <a:spcPct val="150000"/>
              </a:lnSpc>
              <a:spcAft>
                <a:spcPts val="800"/>
              </a:spcAft>
              <a:buFont typeface="Wingdings"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W</a:t>
            </a:r>
            <a:r>
              <a:rPr lang="en-US" dirty="0" smtClean="0">
                <a:latin typeface="Times New Roman" panose="02020603050405020304" pitchFamily="18" charset="0"/>
                <a:ea typeface="Times New Roman" panose="02020603050405020304" pitchFamily="18" charset="0"/>
                <a:cs typeface="Arial" panose="020B0604020202020204" pitchFamily="34" charset="0"/>
              </a:rPr>
              <a:t>hether </a:t>
            </a:r>
            <a:r>
              <a:rPr lang="en-US" dirty="0">
                <a:latin typeface="Times New Roman" panose="02020603050405020304" pitchFamily="18" charset="0"/>
                <a:ea typeface="Times New Roman" panose="02020603050405020304" pitchFamily="18" charset="0"/>
                <a:cs typeface="Arial" panose="020B0604020202020204" pitchFamily="34" charset="0"/>
              </a:rPr>
              <a:t>these "high-risk conditions" should include all patients with cancer or a history of cancer or just those cancer patients at the highest risk for severe COVID-19 (</a:t>
            </a:r>
            <a:r>
              <a:rPr lang="en-US" dirty="0" err="1">
                <a:latin typeface="Times New Roman" panose="02020603050405020304" pitchFamily="18" charset="0"/>
                <a:ea typeface="Times New Roman" panose="02020603050405020304" pitchFamily="18" charset="0"/>
                <a:cs typeface="Arial" panose="020B0604020202020204" pitchFamily="34" charset="0"/>
              </a:rPr>
              <a:t>eg</a:t>
            </a:r>
            <a:r>
              <a:rPr lang="en-US" dirty="0">
                <a:latin typeface="Times New Roman" panose="02020603050405020304" pitchFamily="18" charset="0"/>
                <a:ea typeface="Times New Roman" panose="02020603050405020304" pitchFamily="18" charset="0"/>
                <a:cs typeface="Arial" panose="020B0604020202020204" pitchFamily="34" charset="0"/>
              </a:rPr>
              <a:t>, those with hematologic malignancies or lung cancer) remains to be </a:t>
            </a:r>
            <a:r>
              <a:rPr lang="en-US" dirty="0" smtClean="0">
                <a:latin typeface="Times New Roman" panose="02020603050405020304" pitchFamily="18" charset="0"/>
                <a:ea typeface="Times New Roman" panose="02020603050405020304" pitchFamily="18" charset="0"/>
                <a:cs typeface="Arial" panose="020B0604020202020204" pitchFamily="34" charset="0"/>
              </a:rPr>
              <a:t>determined </a:t>
            </a:r>
            <a:endParaRPr lang="en-US"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Some </a:t>
            </a:r>
            <a:r>
              <a:rPr lang="en-US" dirty="0">
                <a:latin typeface="Times New Roman" panose="02020603050405020304" pitchFamily="18" charset="0"/>
                <a:ea typeface="Times New Roman" panose="02020603050405020304" pitchFamily="18" charset="0"/>
                <a:cs typeface="Arial" panose="020B0604020202020204" pitchFamily="34" charset="0"/>
              </a:rPr>
              <a:t>cancer survivors who have completed active treatment may be at high risk for severe or fatal COVID-19 because of a long-term weakened immune system </a:t>
            </a:r>
            <a:r>
              <a:rPr lang="en-US" dirty="0" smtClean="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or cancer- and cancer treatment-related organ dysfunction, such as heart </a:t>
            </a:r>
            <a:r>
              <a:rPr lang="en-US" dirty="0" smtClean="0">
                <a:latin typeface="Times New Roman" panose="02020603050405020304" pitchFamily="18" charset="0"/>
                <a:ea typeface="Times New Roman" panose="02020603050405020304" pitchFamily="18" charset="0"/>
                <a:cs typeface="Arial" panose="020B0604020202020204" pitchFamily="34" charset="0"/>
              </a:rPr>
              <a:t>disease</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3284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729" y="1133341"/>
            <a:ext cx="11578107" cy="4093428"/>
          </a:xfrm>
          <a:prstGeom prst="rect">
            <a:avLst/>
          </a:prstGeom>
        </p:spPr>
        <p:txBody>
          <a:bodyPr wrap="square">
            <a:spAutoFit/>
          </a:bodyPr>
          <a:lstStyle/>
          <a:p>
            <a:pPr algn="ctr"/>
            <a:r>
              <a:rPr lang="en-US" dirty="0">
                <a:latin typeface="Times New Roman" panose="02020603050405020304" pitchFamily="18" charset="0"/>
                <a:ea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VACCINATION TO PREVENT SARS-COV-2 </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INFECTION</a:t>
            </a:r>
          </a:p>
          <a:p>
            <a:endParaRPr lang="en-US" sz="2800" dirty="0" smtClean="0">
              <a:latin typeface="Times New Roman" panose="02020603050405020304" pitchFamily="18" charset="0"/>
              <a:cs typeface="Times New Roman" panose="02020603050405020304" pitchFamily="18" charset="0"/>
            </a:endParaRPr>
          </a:p>
          <a:p>
            <a:pPr>
              <a:lnSpc>
                <a:spcPct val="200000"/>
              </a:lnSpc>
            </a:pPr>
            <a:r>
              <a:rPr lang="en-US" sz="2800" smtClean="0">
                <a:latin typeface="Times New Roman" panose="02020603050405020304" pitchFamily="18" charset="0"/>
                <a:cs typeface="Times New Roman" panose="02020603050405020304" pitchFamily="18" charset="0"/>
              </a:rPr>
              <a:t>We suggest </a:t>
            </a:r>
            <a:r>
              <a:rPr lang="en-US" sz="2800" dirty="0">
                <a:latin typeface="Times New Roman" panose="02020603050405020304" pitchFamily="18" charset="0"/>
                <a:cs typeface="Times New Roman" panose="02020603050405020304" pitchFamily="18" charset="0"/>
              </a:rPr>
              <a:t>that all individuals with active or prior cancer who are eligible for vaccination according to local allocation priorities be vaccinated to prevent SARS-CoV-2 </a:t>
            </a:r>
            <a:r>
              <a:rPr lang="en-US" sz="2800" dirty="0" smtClean="0">
                <a:latin typeface="Times New Roman" panose="02020603050405020304" pitchFamily="18" charset="0"/>
                <a:cs typeface="Times New Roman" panose="02020603050405020304" pitchFamily="18" charset="0"/>
              </a:rPr>
              <a:t>infection  </a:t>
            </a:r>
            <a:endParaRPr lang="en-US" sz="2800"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143497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3943"/>
            <a:ext cx="11822806" cy="5993307"/>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There is no reliable way to confirm whether vaccine elicited a protective immune response. Guidance from the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United States Centers for Disease Control and Prevention</a:t>
            </a:r>
            <a:r>
              <a:rPr lang="en-US" sz="2000" dirty="0">
                <a:latin typeface="Times New Roman" panose="02020603050405020304" pitchFamily="18" charset="0"/>
                <a:ea typeface="Times New Roman" panose="02020603050405020304" pitchFamily="18" charset="0"/>
                <a:cs typeface="Arial" panose="020B0604020202020204" pitchFamily="34" charset="0"/>
              </a:rPr>
              <a:t> specifically recommends against antibody testing to assess for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post vaccination immunity</a:t>
            </a:r>
          </a:p>
          <a:p>
            <a:pPr marL="285750" indent="-285750" algn="just">
              <a:lnSpc>
                <a:spcPct val="150000"/>
              </a:lnSpc>
              <a:spcAft>
                <a:spcPts val="800"/>
              </a:spcAft>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Patients with cancer are considered a high-priority group for COVID-19 vaccination. Guidance from the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National Comprehensive Cancer Network COVID-19 Vaccine Advisory Committee</a:t>
            </a:r>
            <a:r>
              <a:rPr lang="en-US" sz="2000" dirty="0">
                <a:latin typeface="Times New Roman" panose="02020603050405020304" pitchFamily="18" charset="0"/>
                <a:ea typeface="Times New Roman" panose="02020603050405020304" pitchFamily="18" charset="0"/>
                <a:cs typeface="Arial" panose="020B0604020202020204" pitchFamily="34" charset="0"/>
              </a:rPr>
              <a:t> suggests prioritizing patients with active cancer on treatment (including HCT and cellular therapies), those planned to start treatment, and immediately (&lt;6 months) post-treatment, except for individuals receiving only hormonal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therapy</a:t>
            </a:r>
          </a:p>
          <a:p>
            <a:pPr marL="285750" indent="-285750" algn="just">
              <a:lnSpc>
                <a:spcPct val="150000"/>
              </a:lnSpc>
              <a:spcAft>
                <a:spcPts val="800"/>
              </a:spcAft>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Additional </a:t>
            </a:r>
            <a:r>
              <a:rPr lang="en-US" sz="2000" dirty="0">
                <a:latin typeface="Times New Roman" panose="02020603050405020304" pitchFamily="18" charset="0"/>
                <a:ea typeface="Times New Roman" panose="02020603050405020304" pitchFamily="18" charset="0"/>
                <a:cs typeface="Arial" panose="020B0604020202020204" pitchFamily="34" charset="0"/>
              </a:rPr>
              <a:t>factors to be considered include age ≥65; comorbidities such as chronic pulmonary, cardiovascular, or renal disease; and sociodemographic factors such as poverty, limited access to health care, and under-represented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minorities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0496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248429"/>
            <a:ext cx="11668260" cy="5510098"/>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Safety and efficacy issues in cancer patients </a:t>
            </a:r>
            <a:endParaRPr lang="en-US" sz="4000" dirty="0" smtClean="0">
              <a:latin typeface="Times New Roman" panose="02020603050405020304" pitchFamily="18" charset="0"/>
              <a:ea typeface="Times New Roman" panose="02020603050405020304" pitchFamily="18"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 </a:t>
            </a:r>
            <a:endParaRPr lang="en-US"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Data </a:t>
            </a:r>
            <a:r>
              <a:rPr lang="en-US" sz="2000" dirty="0">
                <a:latin typeface="Times New Roman" panose="02020603050405020304" pitchFamily="18" charset="0"/>
                <a:ea typeface="Times New Roman" panose="02020603050405020304" pitchFamily="18" charset="0"/>
                <a:cs typeface="Arial" panose="020B0604020202020204" pitchFamily="34" charset="0"/>
              </a:rPr>
              <a:t>are not currently available to establish vaccine safety and efficacy in patients with </a:t>
            </a:r>
            <a:r>
              <a:rPr lang="en-US" sz="2000" dirty="0" err="1">
                <a:latin typeface="Times New Roman" panose="02020603050405020304" pitchFamily="18" charset="0"/>
                <a:ea typeface="Times New Roman" panose="02020603050405020304" pitchFamily="18" charset="0"/>
                <a:cs typeface="Arial" panose="020B0604020202020204" pitchFamily="34" charset="0"/>
              </a:rPr>
              <a:t>immunocompromising</a:t>
            </a:r>
            <a:r>
              <a:rPr lang="en-US" sz="2000" dirty="0">
                <a:latin typeface="Times New Roman" panose="02020603050405020304" pitchFamily="18" charset="0"/>
                <a:ea typeface="Times New Roman" panose="02020603050405020304" pitchFamily="18" charset="0"/>
                <a:cs typeface="Arial" panose="020B0604020202020204" pitchFamily="34" charset="0"/>
              </a:rPr>
              <a:t> conditions such as cancer or who take immunosuppressive therapies or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medications</a:t>
            </a:r>
          </a:p>
          <a:p>
            <a:pPr marL="285750" indent="-285750" algn="just">
              <a:lnSpc>
                <a:spcPct val="150000"/>
              </a:lnSpc>
              <a:buFont typeface="Wingdings" panose="05000000000000000000" pitchFamily="2" charset="2"/>
              <a:buChar char="Ø"/>
            </a:pPr>
            <a:r>
              <a:rPr lang="en-US" sz="2000"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Interim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guidelines from the CDC Advisory Committee on Immunization Practices (ACIP)</a:t>
            </a:r>
            <a:r>
              <a:rPr lang="en-US" sz="2000" dirty="0">
                <a:latin typeface="Times New Roman" panose="02020603050405020304" pitchFamily="18" charset="0"/>
                <a:ea typeface="Times New Roman" panose="02020603050405020304" pitchFamily="18" charset="0"/>
              </a:rPr>
              <a:t> around vaccination for COVID-19 do not mention cancer, but they do suggest that </a:t>
            </a:r>
            <a:r>
              <a:rPr lang="en-US" sz="2000" dirty="0" err="1">
                <a:latin typeface="Times New Roman" panose="02020603050405020304" pitchFamily="18" charset="0"/>
                <a:ea typeface="Times New Roman" panose="02020603050405020304" pitchFamily="18" charset="0"/>
              </a:rPr>
              <a:t>immunocompromised</a:t>
            </a:r>
            <a:r>
              <a:rPr lang="en-US" sz="2000" dirty="0">
                <a:latin typeface="Times New Roman" panose="02020603050405020304" pitchFamily="18" charset="0"/>
                <a:ea typeface="Times New Roman" panose="02020603050405020304" pitchFamily="18" charset="0"/>
              </a:rPr>
              <a:t> individuals may receive COVID-19 vaccination if they have no contraindications to any component of the specific </a:t>
            </a:r>
            <a:r>
              <a:rPr lang="en-US" sz="2000" dirty="0" smtClean="0">
                <a:latin typeface="Times New Roman" panose="02020603050405020304" pitchFamily="18" charset="0"/>
                <a:ea typeface="Times New Roman" panose="02020603050405020304" pitchFamily="18" charset="0"/>
              </a:rPr>
              <a:t>vaccine</a:t>
            </a:r>
          </a:p>
          <a:p>
            <a:pPr marL="285750" indent="-285750" algn="just">
              <a:lnSpc>
                <a:spcPct val="150000"/>
              </a:lnSpc>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rPr>
              <a:t>However</a:t>
            </a:r>
            <a:r>
              <a:rPr lang="en-US" sz="2000" dirty="0">
                <a:latin typeface="Times New Roman" panose="02020603050405020304" pitchFamily="18" charset="0"/>
                <a:ea typeface="Times New Roman" panose="02020603050405020304" pitchFamily="18" charset="0"/>
              </a:rPr>
              <a:t>, they should be counseled about the unknown vaccine safety profile and effectiveness in </a:t>
            </a:r>
            <a:r>
              <a:rPr lang="en-US" sz="2000" dirty="0" err="1">
                <a:latin typeface="Times New Roman" panose="02020603050405020304" pitchFamily="18" charset="0"/>
                <a:ea typeface="Times New Roman" panose="02020603050405020304" pitchFamily="18" charset="0"/>
              </a:rPr>
              <a:t>immunocompromised</a:t>
            </a:r>
            <a:r>
              <a:rPr lang="en-US" sz="2000" dirty="0">
                <a:latin typeface="Times New Roman" panose="02020603050405020304" pitchFamily="18" charset="0"/>
                <a:ea typeface="Times New Roman" panose="02020603050405020304" pitchFamily="18" charset="0"/>
              </a:rPr>
              <a:t> populations, as well as the potential for insufficient immune responses and the need to continue to follow all </a:t>
            </a:r>
            <a:r>
              <a:rPr lang="en-US" sz="20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3"/>
              </a:rPr>
              <a:t>current guidance</a:t>
            </a:r>
            <a:r>
              <a:rPr lang="en-US" sz="2000" dirty="0">
                <a:latin typeface="Times New Roman" panose="02020603050405020304" pitchFamily="18" charset="0"/>
                <a:ea typeface="Times New Roman" panose="02020603050405020304" pitchFamily="18" charset="0"/>
              </a:rPr>
              <a:t> to protect themselves against COVID-19</a:t>
            </a:r>
            <a:endParaRPr lang="en-US" sz="2000" dirty="0"/>
          </a:p>
        </p:txBody>
      </p:sp>
    </p:spTree>
    <p:extLst>
      <p:ext uri="{BB962C8B-B14F-4D97-AF65-F5344CB8AC3E}">
        <p14:creationId xmlns:p14="http://schemas.microsoft.com/office/powerpoint/2010/main" val="971501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1314130"/>
            <a:ext cx="11410682" cy="4888133"/>
          </a:xfrm>
          <a:prstGeom prst="rect">
            <a:avLst/>
          </a:prstGeom>
        </p:spPr>
        <p:txBody>
          <a:bodyPr wrap="square">
            <a:spAutoFit/>
          </a:bodyPr>
          <a:lstStyle/>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This is especially important for individuals with active chronic lymphocytic leukemia (CLL)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older patients with multiple myeloma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and those actively receiving therapy with anti-CD20 monoclonal antibodies or </a:t>
            </a:r>
            <a:r>
              <a:rPr lang="en-US" sz="2000" dirty="0" err="1">
                <a:latin typeface="Times New Roman" panose="02020603050405020304" pitchFamily="18" charset="0"/>
                <a:ea typeface="Times New Roman" panose="02020603050405020304" pitchFamily="18" charset="0"/>
                <a:cs typeface="Arial" panose="020B0604020202020204" pitchFamily="34" charset="0"/>
              </a:rPr>
              <a:t>Bruton</a:t>
            </a:r>
            <a:r>
              <a:rPr lang="en-US" sz="2000" dirty="0">
                <a:latin typeface="Times New Roman" panose="02020603050405020304" pitchFamily="18" charset="0"/>
                <a:ea typeface="Times New Roman" panose="02020603050405020304" pitchFamily="18" charset="0"/>
                <a:cs typeface="Arial" panose="020B0604020202020204" pitchFamily="34" charset="0"/>
              </a:rPr>
              <a:t> tyrosine kinase inhibitors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or recipients of HCT or cellular therapies such as CAR-T cell therapy, in whom the immune response to vaccination may be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blunted</a:t>
            </a:r>
          </a:p>
          <a:p>
            <a:pPr marL="285750" indent="-285750" algn="just">
              <a:lnSpc>
                <a:spcPct val="20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In one small study that compared serologic response with mRNA COVID-19 vaccination in 52 patients with CLL and 52 age- and sex-matched healthy controls, those with CLL had a had a significantly lower serologic response rate (52 versus 100 percent</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a:t>
            </a:r>
          </a:p>
          <a:p>
            <a:pP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2730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3" y="1004552"/>
            <a:ext cx="11668259" cy="5069978"/>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Among the CLL patients younger age, early disease stage, lack of active treatment (treatment-naïve or off-therapy, including 12 months or more from the last anti-CD20 therapy at the time of vaccination) were all associated with better serologic response to vaccination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 None of the 22 patients who received therapeutic anti-CD20 antibodies for CLL in the 12 months prior to COVID-19 vaccination had a neutralizing antibody response after two mRNA vaccinations compared with 46 percent (25 of 55) of those exposed to anti-CD20 therapy 12 or more months prior to vaccination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These data underscore the need for patients at risk for a blunted antibody response to adhere to masking, social distancing, and vaccination of close contacts in order to decrease their risk of developing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COVID-19</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3528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3" y="779880"/>
            <a:ext cx="11668259" cy="4918206"/>
          </a:xfrm>
          <a:prstGeom prst="rect">
            <a:avLst/>
          </a:prstGeom>
        </p:spPr>
        <p:txBody>
          <a:bodyPr wrap="square">
            <a:spAutoFit/>
          </a:bodyPr>
          <a:lstStyle/>
          <a:p>
            <a:pPr algn="ctr">
              <a:lnSpc>
                <a:spcPct val="107000"/>
              </a:lnSpc>
              <a:spcAft>
                <a:spcPts val="800"/>
              </a:spcAft>
            </a:pPr>
            <a:r>
              <a:rPr lang="en-US" sz="4400" dirty="0">
                <a:latin typeface="Times New Roman" panose="02020603050405020304" pitchFamily="18" charset="0"/>
                <a:ea typeface="Times New Roman" panose="02020603050405020304" pitchFamily="18" charset="0"/>
                <a:cs typeface="Arial" panose="020B0604020202020204" pitchFamily="34" charset="0"/>
              </a:rPr>
              <a:t>Guidance from expert groups </a:t>
            </a:r>
            <a:endParaRPr lang="en-US" sz="44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Specific guidance for vaccination of cancer patients is available from several professional groups:</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On </a:t>
            </a:r>
            <a:r>
              <a:rPr lang="en-US" dirty="0">
                <a:latin typeface="Times New Roman" panose="02020603050405020304" pitchFamily="18" charset="0"/>
                <a:ea typeface="Times New Roman" panose="02020603050405020304" pitchFamily="18" charset="0"/>
                <a:cs typeface="Arial" panose="020B0604020202020204" pitchFamily="34" charset="0"/>
              </a:rPr>
              <a:t>December 17, 2020, the American Society of Clinical Oncology and Infectious Diseases Society of America held a "COVID-19 Vaccine &amp; Patients with Cancer" webinar to discuss the importance of COVID-19 vaccination and to provide expert opinion on its use for cancer patients </a:t>
            </a:r>
          </a:p>
          <a:p>
            <a:pPr marL="285750" indent="-285750" algn="just">
              <a:lnSpc>
                <a:spcPct val="200000"/>
              </a:lnSpc>
              <a:spcAft>
                <a:spcPts val="800"/>
              </a:spcAft>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Arial" panose="020B0604020202020204" pitchFamily="34" charset="0"/>
              </a:rPr>
              <a:t>The </a:t>
            </a:r>
            <a:r>
              <a:rPr lang="en-US" dirty="0">
                <a:latin typeface="Times New Roman" panose="02020603050405020304" pitchFamily="18" charset="0"/>
                <a:ea typeface="Times New Roman" panose="02020603050405020304" pitchFamily="18" charset="0"/>
                <a:cs typeface="Arial" panose="020B0604020202020204" pitchFamily="34" charset="0"/>
              </a:rPr>
              <a:t>panel of experts concluded that there is no evidence to suggest that these vaccines would not be safe for most cancer patients, although they emphasized the lack of data on safety in patients with cancer from the published vaccine trials to </a:t>
            </a:r>
            <a:r>
              <a:rPr lang="en-US" dirty="0" smtClean="0">
                <a:latin typeface="Times New Roman" panose="02020603050405020304" pitchFamily="18" charset="0"/>
                <a:ea typeface="Times New Roman" panose="02020603050405020304" pitchFamily="18" charset="0"/>
                <a:cs typeface="Arial" panose="020B0604020202020204" pitchFamily="34" charset="0"/>
              </a:rPr>
              <a:t>date</a:t>
            </a:r>
          </a:p>
        </p:txBody>
      </p:sp>
    </p:spTree>
    <p:extLst>
      <p:ext uri="{BB962C8B-B14F-4D97-AF65-F5344CB8AC3E}">
        <p14:creationId xmlns:p14="http://schemas.microsoft.com/office/powerpoint/2010/main" val="2620981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824248"/>
            <a:ext cx="11668259" cy="5134098"/>
          </a:xfrm>
          <a:prstGeom prst="rect">
            <a:avLst/>
          </a:prstGeom>
        </p:spPr>
        <p:txBody>
          <a:bodyPr wrap="square">
            <a:spAutoFit/>
          </a:bodyPr>
          <a:lstStyle/>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They suggested that patients with active cancer and survivors may be offered vaccination as long as they have no contraindication</a:t>
            </a:r>
          </a:p>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The expert panel also noted that while some </a:t>
            </a:r>
            <a:r>
              <a:rPr lang="en-US" sz="2000" dirty="0" err="1">
                <a:latin typeface="Times New Roman" panose="02020603050405020304" pitchFamily="18" charset="0"/>
                <a:ea typeface="Times New Roman" panose="02020603050405020304" pitchFamily="18" charset="0"/>
                <a:cs typeface="Arial" panose="020B0604020202020204" pitchFamily="34" charset="0"/>
              </a:rPr>
              <a:t>immunocompromised</a:t>
            </a:r>
            <a:r>
              <a:rPr lang="en-US" sz="2000" dirty="0">
                <a:latin typeface="Times New Roman" panose="02020603050405020304" pitchFamily="18" charset="0"/>
                <a:ea typeface="Times New Roman" panose="02020603050405020304" pitchFamily="18" charset="0"/>
                <a:cs typeface="Arial" panose="020B0604020202020204" pitchFamily="34" charset="0"/>
              </a:rPr>
              <a:t> patients may experience decreased response to the vaccine, it may still confer some benefit and is important to reduce the risk or severity of COVID-19 to cancer patients, especially given the available evidence suggesting higher rates of severe infection</a:t>
            </a:r>
          </a:p>
          <a:p>
            <a:pPr marL="285750" indent="-285750" algn="just">
              <a:lnSpc>
                <a:spcPct val="200000"/>
              </a:lnSpc>
              <a:spcAft>
                <a:spcPts val="800"/>
              </a:spcAft>
              <a:buFont typeface="Wingdings" panose="05000000000000000000" pitchFamily="2" charset="2"/>
              <a:buChar char="Ø"/>
            </a:pPr>
            <a:r>
              <a:rPr lang="en-US" sz="2000" dirty="0">
                <a:latin typeface="Times New Roman" panose="02020603050405020304" pitchFamily="18" charset="0"/>
                <a:ea typeface="Times New Roman" panose="02020603050405020304" pitchFamily="18" charset="0"/>
                <a:cs typeface="Arial" panose="020B0604020202020204" pitchFamily="34" charset="0"/>
              </a:rPr>
              <a:t> The panel also emphasized the importance of continuing practices of wearing masks, social distancing, and maintaining good hand hygiene even after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vaccination</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6848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296214"/>
            <a:ext cx="11797048" cy="7111690"/>
          </a:xfrm>
          <a:prstGeom prst="rect">
            <a:avLst/>
          </a:prstGeom>
        </p:spPr>
        <p:txBody>
          <a:bodyPr wrap="square">
            <a:spAutoFit/>
          </a:bodyPr>
          <a:lstStyle/>
          <a:p>
            <a:pPr algn="ctr">
              <a:lnSpc>
                <a:spcPct val="107000"/>
              </a:lnSpc>
              <a:spcAft>
                <a:spcPts val="800"/>
              </a:spcAft>
            </a:pPr>
            <a:r>
              <a:rPr lang="en-US" sz="4000" dirty="0">
                <a:latin typeface="Times New Roman" panose="02020603050405020304" pitchFamily="18" charset="0"/>
                <a:ea typeface="Times New Roman" panose="02020603050405020304" pitchFamily="18" charset="0"/>
                <a:cs typeface="Arial" panose="020B0604020202020204" pitchFamily="34" charset="0"/>
              </a:rPr>
              <a:t>Impact of immune checkpoint inhibitors </a:t>
            </a:r>
            <a:endParaRPr lang="en-US" sz="4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A major unanswered question for patients with cancer is whether vaccine safety and/or efficacy will be impacted by the use of immune checkpoint inhibitors, which stimulate immune system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function</a:t>
            </a:r>
          </a:p>
          <a:p>
            <a:pPr marL="285750" indent="-285750" algn="just">
              <a:lnSpc>
                <a:spcPct val="150000"/>
              </a:lnSpc>
              <a:spcAft>
                <a:spcPts val="800"/>
              </a:spcAft>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000" dirty="0">
                <a:latin typeface="Times New Roman" panose="02020603050405020304" pitchFamily="18" charset="0"/>
                <a:ea typeface="Times New Roman" panose="02020603050405020304" pitchFamily="18" charset="0"/>
                <a:cs typeface="Arial" panose="020B0604020202020204" pitchFamily="34" charset="0"/>
              </a:rPr>
              <a:t>At least some data suggest that some immunizations, including influenza vaccination, can provoke immune-related adverse effects in immune checkpoint inhibitor-treated patients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Only limited </a:t>
            </a:r>
            <a:r>
              <a:rPr lang="en-US" sz="2000" dirty="0">
                <a:latin typeface="Times New Roman" panose="02020603050405020304" pitchFamily="18" charset="0"/>
                <a:ea typeface="Times New Roman" panose="02020603050405020304" pitchFamily="18" charset="0"/>
                <a:cs typeface="Arial" panose="020B0604020202020204" pitchFamily="34" charset="0"/>
              </a:rPr>
              <a:t>data are available on COVID-19 </a:t>
            </a:r>
            <a:r>
              <a:rPr lang="en-US" sz="2000" dirty="0" smtClean="0">
                <a:latin typeface="Times New Roman" panose="02020603050405020304" pitchFamily="18" charset="0"/>
                <a:ea typeface="Times New Roman" panose="02020603050405020304" pitchFamily="18" charset="0"/>
                <a:cs typeface="Arial" panose="020B0604020202020204" pitchFamily="34" charset="0"/>
              </a:rPr>
              <a:t>vaccinations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larger prospective trials are needed to define the safety of vaccines in patients receiving </a:t>
            </a:r>
            <a:r>
              <a:rPr lang="en-US" sz="2000" dirty="0" smtClean="0">
                <a:latin typeface="Times New Roman" panose="02020603050405020304" pitchFamily="18" charset="0"/>
                <a:cs typeface="Times New Roman" panose="02020603050405020304" pitchFamily="18" charset="0"/>
              </a:rPr>
              <a:t>immunotherapy</a:t>
            </a:r>
          </a:p>
          <a:p>
            <a:pPr marL="285750" indent="-285750" algn="just">
              <a:lnSpc>
                <a:spcPct val="150000"/>
              </a:lnSpc>
              <a:spcAft>
                <a:spcPts val="800"/>
              </a:spcAft>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Given </a:t>
            </a:r>
            <a:r>
              <a:rPr lang="en-US" sz="2000" dirty="0">
                <a:latin typeface="Times New Roman" panose="02020603050405020304" pitchFamily="18" charset="0"/>
                <a:cs typeface="Times New Roman" panose="02020603050405020304" pitchFamily="18" charset="0"/>
              </a:rPr>
              <a:t>that the benefits of COVID-19 immunization are likely to outweigh the risks for most patients, we do not consider use of immune checkpoint inhibitors to be a contraindication to </a:t>
            </a:r>
            <a:r>
              <a:rPr lang="en-US" sz="2000" dirty="0" smtClean="0">
                <a:latin typeface="Times New Roman" panose="02020603050405020304" pitchFamily="18" charset="0"/>
                <a:cs typeface="Times New Roman" panose="02020603050405020304" pitchFamily="18" charset="0"/>
              </a:rPr>
              <a:t>vaccination</a:t>
            </a:r>
            <a:endParaRPr lang="en-US" sz="2000" dirty="0">
              <a:latin typeface="Times New Roman" panose="02020603050405020304" pitchFamily="18" charset="0"/>
              <a:cs typeface="Times New Roman" panose="02020603050405020304" pitchFamily="18" charset="0"/>
            </a:endParaRPr>
          </a:p>
          <a:p>
            <a:pPr marL="171450" indent="-171450" algn="just">
              <a:lnSpc>
                <a:spcPct val="150000"/>
              </a:lnSpc>
              <a:spcAft>
                <a:spcPts val="800"/>
              </a:spcAft>
              <a:buFont typeface="Wingdings" panose="05000000000000000000" pitchFamily="2" charset="2"/>
              <a:buChar char="Ø"/>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210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812" y="1294228"/>
            <a:ext cx="11788726" cy="4106381"/>
          </a:xfrm>
          <a:prstGeom prst="rect">
            <a:avLst/>
          </a:prstGeom>
        </p:spPr>
        <p:txBody>
          <a:bodyPr wrap="square">
            <a:spAutoFit/>
          </a:bodyPr>
          <a:lstStyle/>
          <a:p>
            <a:pPr marL="457200" indent="-457200" algn="just">
              <a:lnSpc>
                <a:spcPct val="150000"/>
              </a:lnSpc>
              <a:spcAft>
                <a:spcPts val="800"/>
              </a:spcAft>
              <a:buFont typeface="Wingdings" panose="05000000000000000000" pitchFamily="2" charset="2"/>
              <a:buChar char="Ø"/>
            </a:pPr>
            <a:r>
              <a:rPr lang="en-US" sz="2800" dirty="0">
                <a:latin typeface="Times New Roman" panose="02020603050405020304" pitchFamily="18" charset="0"/>
                <a:ea typeface="Times New Roman" panose="02020603050405020304" pitchFamily="18" charset="0"/>
                <a:cs typeface="Arial" panose="020B0604020202020204" pitchFamily="34" charset="0"/>
              </a:rPr>
              <a:t>Delivering care for patients with cancer during this crisis is challenging given the competing risks of death from cancer versus death or serious complications from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SARS-CoV-2 </a:t>
            </a:r>
          </a:p>
          <a:p>
            <a:pPr marL="457200" indent="-457200" algn="just">
              <a:lnSpc>
                <a:spcPct val="150000"/>
              </a:lnSpc>
              <a:spcAft>
                <a:spcPts val="800"/>
              </a:spcAft>
              <a:buFont typeface="Wingdings" panose="05000000000000000000" pitchFamily="2" charset="2"/>
              <a:buChar char="Ø"/>
            </a:pPr>
            <a:endParaRPr lang="en-US" sz="2800" dirty="0" smtClean="0">
              <a:latin typeface="Times New Roman" panose="02020603050405020304" pitchFamily="18" charset="0"/>
              <a:ea typeface="Times New Roman" panose="02020603050405020304" pitchFamily="18" charset="0"/>
              <a:cs typeface="Arial" panose="020B0604020202020204" pitchFamily="34" charset="0"/>
            </a:endParaRPr>
          </a:p>
          <a:p>
            <a:pPr marL="457200" indent="-457200" algn="just">
              <a:lnSpc>
                <a:spcPct val="150000"/>
              </a:lnSpc>
              <a:spcAft>
                <a:spcPts val="800"/>
              </a:spcAft>
              <a:buFont typeface="Wingdings" panose="05000000000000000000" pitchFamily="2" charset="2"/>
              <a:buChar char="Ø"/>
            </a:pPr>
            <a:r>
              <a:rPr lang="en-US" sz="2800" dirty="0" smtClean="0">
                <a:latin typeface="Times New Roman" panose="02020603050405020304" pitchFamily="18" charset="0"/>
                <a:ea typeface="Times New Roman" panose="02020603050405020304" pitchFamily="18" charset="0"/>
                <a:cs typeface="Arial" panose="020B0604020202020204" pitchFamily="34" charset="0"/>
              </a:rPr>
              <a:t>Clinicians </a:t>
            </a:r>
            <a:r>
              <a:rPr lang="en-US" sz="2800" dirty="0">
                <a:latin typeface="Times New Roman" panose="02020603050405020304" pitchFamily="18" charset="0"/>
                <a:ea typeface="Times New Roman" panose="02020603050405020304" pitchFamily="18" charset="0"/>
                <a:cs typeface="Arial" panose="020B0604020202020204" pitchFamily="34" charset="0"/>
              </a:rPr>
              <a:t>must balance the risks of delaying cancer treatments versus the risks for SARS-CoV-2 exposure </a:t>
            </a:r>
            <a:r>
              <a:rPr lang="en-US" sz="28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68934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978794"/>
            <a:ext cx="11526592" cy="5172698"/>
          </a:xfrm>
          <a:prstGeom prst="rect">
            <a:avLst/>
          </a:prstGeom>
        </p:spPr>
        <p:txBody>
          <a:bodyPr wrap="square">
            <a:spAutoFit/>
          </a:bodyPr>
          <a:lstStyle/>
          <a:p>
            <a:pPr algn="ctr"/>
            <a:r>
              <a:rPr lang="en-US" sz="4000" dirty="0">
                <a:latin typeface="Times New Roman" panose="02020603050405020304" pitchFamily="18" charset="0"/>
                <a:ea typeface="Times New Roman" panose="02020603050405020304" pitchFamily="18" charset="0"/>
              </a:rPr>
              <a:t>Is there a way to ensure successful immunization? </a:t>
            </a:r>
            <a:endParaRPr lang="en-US" sz="4000" dirty="0" smtClean="0">
              <a:latin typeface="Times New Roman" panose="02020603050405020304" pitchFamily="18" charset="0"/>
              <a:ea typeface="Times New Roman" panose="02020603050405020304" pitchFamily="18" charset="0"/>
            </a:endParaRPr>
          </a:p>
          <a:p>
            <a:pPr marL="285750" indent="-285750" algn="just">
              <a:lnSpc>
                <a:spcPct val="25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rPr>
              <a:t> </a:t>
            </a:r>
            <a:r>
              <a:rPr lang="en-US" sz="2400" dirty="0" smtClean="0">
                <a:latin typeface="Times New Roman" panose="02020603050405020304" pitchFamily="18" charset="0"/>
                <a:ea typeface="Times New Roman" panose="02020603050405020304" pitchFamily="18" charset="0"/>
              </a:rPr>
              <a:t>There </a:t>
            </a:r>
            <a:r>
              <a:rPr lang="en-US" sz="2400" dirty="0">
                <a:latin typeface="Times New Roman" panose="02020603050405020304" pitchFamily="18" charset="0"/>
                <a:ea typeface="Times New Roman" panose="02020603050405020304" pitchFamily="18" charset="0"/>
              </a:rPr>
              <a:t>is no role for routine post-vaccination testing for </a:t>
            </a:r>
            <a:r>
              <a:rPr lang="en-US" sz="2400" dirty="0" smtClean="0">
                <a:latin typeface="Times New Roman" panose="02020603050405020304" pitchFamily="18" charset="0"/>
                <a:ea typeface="Times New Roman" panose="02020603050405020304" pitchFamily="18" charset="0"/>
              </a:rPr>
              <a:t>COVID-19</a:t>
            </a:r>
          </a:p>
          <a:p>
            <a:pPr marL="285750" indent="-285750" algn="just">
              <a:lnSpc>
                <a:spcPct val="250000"/>
              </a:lnSpc>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Specifically, serologic testing following vaccination to confirm an antibody response is not </a:t>
            </a:r>
            <a:r>
              <a:rPr lang="en-US" sz="2400" dirty="0" smtClean="0">
                <a:latin typeface="Times New Roman" panose="02020603050405020304" pitchFamily="18" charset="0"/>
                <a:ea typeface="Times New Roman" panose="02020603050405020304" pitchFamily="18" charset="0"/>
              </a:rPr>
              <a:t>warranted</a:t>
            </a:r>
          </a:p>
          <a:p>
            <a:pPr marL="285750" indent="-285750" algn="just">
              <a:lnSpc>
                <a:spcPct val="250000"/>
              </a:lnSpc>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Many serologic tests will not detect the type of antibodies elicited by </a:t>
            </a:r>
            <a:r>
              <a:rPr lang="en-US" sz="2400" dirty="0" smtClean="0">
                <a:latin typeface="Times New Roman" panose="02020603050405020304" pitchFamily="18" charset="0"/>
                <a:ea typeface="Times New Roman" panose="02020603050405020304" pitchFamily="18" charset="0"/>
              </a:rPr>
              <a:t>vaccination</a:t>
            </a:r>
            <a:endParaRPr lang="en-US" sz="2400" dirty="0">
              <a:latin typeface="Times New Roman" panose="02020603050405020304" pitchFamily="18" charset="0"/>
              <a:ea typeface="Times New Roman" panose="02020603050405020304" pitchFamily="18" charset="0"/>
            </a:endParaRPr>
          </a:p>
          <a:p>
            <a:pPr marL="285750" indent="-285750" algn="just">
              <a:lnSpc>
                <a:spcPct val="250000"/>
              </a:lnSpc>
              <a:buFont typeface="Wingdings" panose="05000000000000000000" pitchFamily="2" charset="2"/>
              <a:buChar char="Ø"/>
            </a:pPr>
            <a:endParaRPr lang="en-US" sz="2400" dirty="0"/>
          </a:p>
        </p:txBody>
      </p:sp>
    </p:spTree>
    <p:extLst>
      <p:ext uri="{BB962C8B-B14F-4D97-AF65-F5344CB8AC3E}">
        <p14:creationId xmlns:p14="http://schemas.microsoft.com/office/powerpoint/2010/main" val="3971548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3" y="1107583"/>
            <a:ext cx="11642501" cy="4970591"/>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There is </a:t>
            </a:r>
            <a:r>
              <a:rPr lang="en-US" sz="2400" dirty="0">
                <a:latin typeface="Times New Roman" panose="02020603050405020304" pitchFamily="18" charset="0"/>
                <a:ea typeface="Times New Roman" panose="02020603050405020304" pitchFamily="18" charset="0"/>
                <a:cs typeface="Arial" panose="020B0604020202020204" pitchFamily="34" charset="0"/>
              </a:rPr>
              <a:t>concern that immunogenicity of COVID-19 vaccines may be attenuated in </a:t>
            </a:r>
            <a:r>
              <a:rPr lang="en-US" sz="2400" dirty="0" err="1">
                <a:latin typeface="Times New Roman" panose="02020603050405020304" pitchFamily="18" charset="0"/>
                <a:ea typeface="Times New Roman" panose="02020603050405020304" pitchFamily="18" charset="0"/>
                <a:cs typeface="Arial" panose="020B0604020202020204" pitchFamily="34" charset="0"/>
              </a:rPr>
              <a:t>immunocompromised</a:t>
            </a:r>
            <a:r>
              <a:rPr lang="en-US" sz="2400" dirty="0">
                <a:latin typeface="Times New Roman" panose="02020603050405020304" pitchFamily="18" charset="0"/>
                <a:ea typeface="Times New Roman" panose="02020603050405020304" pitchFamily="18" charset="0"/>
                <a:cs typeface="Arial" panose="020B0604020202020204" pitchFamily="34" charset="0"/>
              </a:rPr>
              <a:t>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populations</a:t>
            </a:r>
          </a:p>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Vaccination </a:t>
            </a:r>
            <a:r>
              <a:rPr lang="en-US" sz="2400" dirty="0">
                <a:latin typeface="Times New Roman" panose="02020603050405020304" pitchFamily="18" charset="0"/>
                <a:ea typeface="Times New Roman" panose="02020603050405020304" pitchFamily="18" charset="0"/>
                <a:cs typeface="Arial" panose="020B0604020202020204" pitchFamily="34" charset="0"/>
              </a:rPr>
              <a:t>is still recommended in </a:t>
            </a:r>
            <a:r>
              <a:rPr lang="en-US" sz="2400" dirty="0" err="1">
                <a:latin typeface="Times New Roman" panose="02020603050405020304" pitchFamily="18" charset="0"/>
                <a:ea typeface="Times New Roman" panose="02020603050405020304" pitchFamily="18" charset="0"/>
                <a:cs typeface="Arial" panose="020B0604020202020204" pitchFamily="34" charset="0"/>
              </a:rPr>
              <a:t>immunocompromised</a:t>
            </a:r>
            <a:r>
              <a:rPr lang="en-US" sz="2400" dirty="0">
                <a:latin typeface="Times New Roman" panose="02020603050405020304" pitchFamily="18" charset="0"/>
                <a:ea typeface="Times New Roman" panose="02020603050405020304" pitchFamily="18" charset="0"/>
                <a:cs typeface="Arial" panose="020B0604020202020204" pitchFamily="34" charset="0"/>
              </a:rPr>
              <a:t> patients who have no contraindication; they are important to reduce risk in cancer patients, and vaccines may still have benefit in those with a blunted immune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response</a:t>
            </a:r>
          </a:p>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cs typeface="Arial" panose="020B0604020202020204" pitchFamily="34" charset="0"/>
              </a:rPr>
              <a:t>For individuals undergoing HCT or CAR-T cell therapy, guidelines suggest waiting three months for vaccination, if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possible</a:t>
            </a:r>
          </a:p>
          <a:p>
            <a:pPr algn="just">
              <a:lnSpc>
                <a:spcPct val="250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8753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08" y="1416677"/>
            <a:ext cx="11384924" cy="5195910"/>
          </a:xfrm>
          <a:prstGeom prst="rect">
            <a:avLst/>
          </a:prstGeom>
        </p:spPr>
        <p:txBody>
          <a:bodyPr wrap="square">
            <a:spAutoFit/>
          </a:bodyPr>
          <a:lstStyle/>
          <a:p>
            <a:pPr marL="285750" indent="-285750" algn="just">
              <a:lnSpc>
                <a:spcPct val="250000"/>
              </a:lnSpc>
              <a:spcAft>
                <a:spcPts val="800"/>
              </a:spcAft>
              <a:buFont typeface="Wingdings" panose="05000000000000000000" pitchFamily="2" charset="2"/>
              <a:buChar char="Ø"/>
            </a:pPr>
            <a:r>
              <a:rPr lang="en-US" sz="2400" dirty="0">
                <a:latin typeface="Times New Roman" panose="02020603050405020304" pitchFamily="18" charset="0"/>
                <a:ea typeface="Times New Roman" panose="02020603050405020304" pitchFamily="18" charset="0"/>
                <a:cs typeface="Arial" panose="020B0604020202020204" pitchFamily="34" charset="0"/>
              </a:rPr>
              <a:t>There is no reliable way to confirm whether a vaccine has elicited a protective immune response, and </a:t>
            </a:r>
            <a:r>
              <a:rPr lang="en-US" sz="24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guidance from the CDC</a:t>
            </a:r>
            <a:r>
              <a:rPr lang="en-US" sz="2400" dirty="0">
                <a:latin typeface="Times New Roman" panose="02020603050405020304" pitchFamily="18" charset="0"/>
                <a:ea typeface="Times New Roman" panose="02020603050405020304" pitchFamily="18" charset="0"/>
                <a:cs typeface="Arial" panose="020B0604020202020204" pitchFamily="34" charset="0"/>
              </a:rPr>
              <a:t> on this issue states that antibody testing is neither necessary nor recommended to assess for immunity following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vaccination</a:t>
            </a:r>
          </a:p>
          <a:p>
            <a:pPr marL="285750" indent="-285750" algn="just">
              <a:lnSpc>
                <a:spcPct val="2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A </a:t>
            </a:r>
            <a:r>
              <a:rPr lang="en-US" sz="2400" dirty="0">
                <a:latin typeface="Times New Roman" panose="02020603050405020304" pitchFamily="18" charset="0"/>
                <a:ea typeface="Times New Roman" panose="02020603050405020304" pitchFamily="18" charset="0"/>
                <a:cs typeface="Arial" panose="020B0604020202020204" pitchFamily="34" charset="0"/>
              </a:rPr>
              <a:t>reactive spike-antibody test following vaccination cannot distinguish between prior infection or a vaccine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response</a:t>
            </a:r>
          </a:p>
          <a:p>
            <a:pPr>
              <a:lnSpc>
                <a:spcPct val="107000"/>
              </a:lnSpc>
              <a:spcAft>
                <a:spcPts val="800"/>
              </a:spcAft>
            </a:pPr>
            <a:r>
              <a:rPr lang="en-US"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4885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1282700"/>
            <a:ext cx="11366500" cy="4196533"/>
          </a:xfrm>
          <a:prstGeom prst="rect">
            <a:avLst/>
          </a:prstGeom>
        </p:spPr>
        <p:txBody>
          <a:bodyPr wrap="square">
            <a:spAutoFit/>
          </a:bodyPr>
          <a:lstStyle/>
          <a:p>
            <a:pPr marL="285750" indent="-285750" algn="just">
              <a:lnSpc>
                <a:spcPct val="150000"/>
              </a:lnSpc>
              <a:buFont typeface="Wingdings" pitchFamily="2" charset="2"/>
              <a:buChar char="Ø"/>
            </a:pPr>
            <a:r>
              <a:rPr lang="en-US" sz="2000" dirty="0">
                <a:latin typeface="Times New Roman" panose="02020603050405020304" pitchFamily="18" charset="0"/>
                <a:ea typeface="Times New Roman" panose="02020603050405020304" pitchFamily="18" charset="0"/>
              </a:rPr>
              <a:t>The unanticipated high incidence of </a:t>
            </a:r>
            <a:r>
              <a:rPr lang="en-US" sz="2000" dirty="0" err="1">
                <a:latin typeface="Times New Roman" panose="02020603050405020304" pitchFamily="18" charset="0"/>
                <a:ea typeface="Times New Roman" panose="02020603050405020304" pitchFamily="18" charset="0"/>
              </a:rPr>
              <a:t>ipsilateral</a:t>
            </a:r>
            <a:r>
              <a:rPr lang="en-US" sz="2000" dirty="0">
                <a:latin typeface="Times New Roman" panose="02020603050405020304" pitchFamily="18" charset="0"/>
                <a:ea typeface="Times New Roman" panose="02020603050405020304" pitchFamily="18" charset="0"/>
              </a:rPr>
              <a:t> axillary and supraclavicular adenopathy after vaccination with an mRNA COVID-19 vaccine has implications for interpretation of radiologic studies, particularly screening </a:t>
            </a:r>
            <a:r>
              <a:rPr lang="en-US" sz="2000" dirty="0" smtClean="0">
                <a:latin typeface="Times New Roman" panose="02020603050405020304" pitchFamily="18" charset="0"/>
                <a:ea typeface="Times New Roman" panose="02020603050405020304" pitchFamily="18" charset="0"/>
              </a:rPr>
              <a:t>mammography</a:t>
            </a:r>
          </a:p>
          <a:p>
            <a:pPr marL="285750" indent="-285750" algn="just">
              <a:lnSpc>
                <a:spcPct val="150000"/>
              </a:lnSpc>
              <a:buFont typeface="Wingdings"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itchFamily="2" charset="2"/>
              <a:buChar char="Ø"/>
            </a:pPr>
            <a:r>
              <a:rPr lang="en-US" sz="2000" dirty="0" smtClean="0">
                <a:latin typeface="Times New Roman" panose="02020603050405020304" pitchFamily="18" charset="0"/>
                <a:ea typeface="Times New Roman" panose="02020603050405020304" pitchFamily="18" charset="0"/>
              </a:rPr>
              <a:t>If </a:t>
            </a:r>
            <a:r>
              <a:rPr lang="en-US" sz="2000" dirty="0">
                <a:latin typeface="Times New Roman" panose="02020603050405020304" pitchFamily="18" charset="0"/>
                <a:ea typeface="Times New Roman" panose="02020603050405020304" pitchFamily="18" charset="0"/>
              </a:rPr>
              <a:t>possible, and when it does not unduly delay care, screening mammography should be scheduled prior to the first dose of an mRNA COVID-19 vaccine, or four to six weeks following the second </a:t>
            </a:r>
            <a:r>
              <a:rPr lang="en-US" sz="2000" dirty="0" smtClean="0">
                <a:latin typeface="Times New Roman" panose="02020603050405020304" pitchFamily="18" charset="0"/>
                <a:ea typeface="Times New Roman" panose="02020603050405020304" pitchFamily="18" charset="0"/>
              </a:rPr>
              <a:t>dose </a:t>
            </a:r>
          </a:p>
          <a:p>
            <a:pPr marL="285750" indent="-285750" algn="just">
              <a:lnSpc>
                <a:spcPct val="150000"/>
              </a:lnSpc>
              <a:buFont typeface="Wingdings"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itchFamily="2" charset="2"/>
              <a:buChar char="Ø"/>
            </a:pPr>
            <a:r>
              <a:rPr lang="en-US" sz="2000" dirty="0" smtClean="0">
                <a:latin typeface="Times New Roman" panose="02020603050405020304" pitchFamily="18" charset="0"/>
                <a:ea typeface="Times New Roman" panose="02020603050405020304" pitchFamily="18" charset="0"/>
              </a:rPr>
              <a:t>Whether </a:t>
            </a:r>
            <a:r>
              <a:rPr lang="en-US" sz="2000" dirty="0">
                <a:latin typeface="Times New Roman" panose="02020603050405020304" pitchFamily="18" charset="0"/>
                <a:ea typeface="Times New Roman" panose="02020603050405020304" pitchFamily="18" charset="0"/>
              </a:rPr>
              <a:t>these concerns apply to other vaccines, including the adenoviral vector-based Ad26.COV2.S vaccine (Janssen COVID-19 vaccine), is </a:t>
            </a:r>
            <a:r>
              <a:rPr lang="en-US" sz="2000" dirty="0" smtClean="0">
                <a:latin typeface="Times New Roman" panose="02020603050405020304" pitchFamily="18" charset="0"/>
                <a:ea typeface="Times New Roman" panose="02020603050405020304" pitchFamily="18" charset="0"/>
              </a:rPr>
              <a:t>unclear</a:t>
            </a:r>
            <a:endParaRPr lang="en-US" sz="2000" dirty="0"/>
          </a:p>
        </p:txBody>
      </p:sp>
    </p:spTree>
    <p:extLst>
      <p:ext uri="{BB962C8B-B14F-4D97-AF65-F5344CB8AC3E}">
        <p14:creationId xmlns:p14="http://schemas.microsoft.com/office/powerpoint/2010/main" val="14182044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4622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070" y="180107"/>
            <a:ext cx="11830930" cy="7497245"/>
          </a:xfrm>
          <a:prstGeom prst="rect">
            <a:avLst/>
          </a:prstGeom>
        </p:spPr>
        <p:txBody>
          <a:bodyPr wrap="square">
            <a:spAutoFit/>
          </a:bodyPr>
          <a:lstStyle/>
          <a:p>
            <a:pPr algn="ctr">
              <a:lnSpc>
                <a:spcPct val="107000"/>
              </a:lnSpc>
              <a:spcAft>
                <a:spcPts val="800"/>
              </a:spcAft>
            </a:pP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z="3600" dirty="0" smtClean="0">
                <a:latin typeface="Times New Roman" panose="02020603050405020304" pitchFamily="18" charset="0"/>
                <a:ea typeface="Times New Roman" panose="02020603050405020304" pitchFamily="18" charset="0"/>
                <a:cs typeface="Arial" panose="020B0604020202020204" pitchFamily="34" charset="0"/>
              </a:rPr>
              <a:t>EPIDEMIOLOGY</a:t>
            </a:r>
          </a:p>
          <a:p>
            <a:pPr marL="342900" indent="-34290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Incidence </a:t>
            </a:r>
            <a:r>
              <a:rPr lang="en-US" sz="2400" dirty="0">
                <a:latin typeface="Times New Roman" panose="02020603050405020304" pitchFamily="18" charset="0"/>
                <a:ea typeface="Times New Roman" panose="02020603050405020304" pitchFamily="18" charset="0"/>
                <a:cs typeface="Arial" panose="020B0604020202020204" pitchFamily="34" charset="0"/>
              </a:rPr>
              <a:t>of COVID-19 in cancer patients — Information on the incidence of COVID-19 among patients with cancer is variable, with most but not all data suggesting a higher incidence of COVID-19 in cancer patients relative to the general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population </a:t>
            </a:r>
          </a:p>
          <a:p>
            <a:pPr marL="342900" indent="-342900" algn="just">
              <a:lnSpc>
                <a:spcPct val="150000"/>
              </a:lnSpc>
              <a:spcAft>
                <a:spcPts val="800"/>
              </a:spcAft>
              <a:buFont typeface="Wingdings" panose="05000000000000000000" pitchFamily="2" charset="2"/>
              <a:buChar char="Ø"/>
            </a:pP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Most </a:t>
            </a:r>
            <a:r>
              <a:rPr lang="en-US" sz="2400" dirty="0">
                <a:latin typeface="Times New Roman" panose="02020603050405020304" pitchFamily="18" charset="0"/>
                <a:ea typeface="Times New Roman" panose="02020603050405020304" pitchFamily="18" charset="0"/>
                <a:cs typeface="Arial" panose="020B0604020202020204" pitchFamily="34" charset="0"/>
              </a:rPr>
              <a:t>available evidence suggests that incidence rates of COVID-19 among cancer patients receiving active treatment are still fairly low, between 1 and 4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percent</a:t>
            </a:r>
          </a:p>
          <a:p>
            <a:pPr algn="just">
              <a:lnSpc>
                <a:spcPct val="150000"/>
              </a:lnSpc>
              <a:spcAft>
                <a:spcPts val="800"/>
              </a:spcAft>
            </a:pP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rPr>
              <a:t>Prevalence </a:t>
            </a:r>
            <a:r>
              <a:rPr lang="en-US" sz="2400" dirty="0">
                <a:latin typeface="Times New Roman" panose="02020603050405020304" pitchFamily="18" charset="0"/>
                <a:ea typeface="Times New Roman" panose="02020603050405020304" pitchFamily="18" charset="0"/>
              </a:rPr>
              <a:t>of cancer in those with COVID-19 — The prevalence of cancer in those with COVID-19 has also varied widely across reports</a:t>
            </a:r>
            <a:endParaRPr lang="en-US" sz="2400" dirty="0"/>
          </a:p>
          <a:p>
            <a:pPr marL="342900" indent="-342900" algn="just">
              <a:lnSpc>
                <a:spcPct val="150000"/>
              </a:lnSpc>
              <a:spcAft>
                <a:spcPts val="800"/>
              </a:spcAft>
              <a:buFont typeface="Wingdings" panose="05000000000000000000" pitchFamily="2" charset="2"/>
              <a:buChar char="Ø"/>
            </a:pP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342900" indent="-342900" algn="just">
              <a:lnSpc>
                <a:spcPct val="150000"/>
              </a:lnSpc>
              <a:spcAft>
                <a:spcPts val="800"/>
              </a:spcAft>
              <a:buFont typeface="Wingdings" panose="05000000000000000000" pitchFamily="2" charset="2"/>
              <a:buChar char="Ø"/>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5251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141669"/>
            <a:ext cx="11861442" cy="5019323"/>
          </a:xfrm>
          <a:prstGeom prst="rect">
            <a:avLst/>
          </a:prstGeom>
        </p:spPr>
        <p:txBody>
          <a:bodyPr wrap="square">
            <a:spAutoFit/>
          </a:bodyPr>
          <a:lstStyle/>
          <a:p>
            <a:pPr algn="ctr">
              <a:lnSpc>
                <a:spcPct val="107000"/>
              </a:lnSpc>
              <a:spcAft>
                <a:spcPts val="800"/>
              </a:spcAft>
            </a:pPr>
            <a:r>
              <a:rPr lang="en-US" sz="3200" dirty="0">
                <a:latin typeface="Times New Roman" panose="02020603050405020304" pitchFamily="18" charset="0"/>
                <a:ea typeface="Times New Roman" panose="02020603050405020304" pitchFamily="18" charset="0"/>
                <a:cs typeface="Arial" panose="020B0604020202020204" pitchFamily="34" charset="0"/>
              </a:rPr>
              <a:t>CLINICAL PRESENTATION AND OUTCOMES </a:t>
            </a:r>
            <a:endParaRPr lang="en-US" sz="3200" dirty="0" smtClean="0">
              <a:latin typeface="Times New Roman" panose="02020603050405020304" pitchFamily="18" charset="0"/>
              <a:ea typeface="Times New Roman" panose="02020603050405020304" pitchFamily="18" charset="0"/>
              <a:cs typeface="Arial" panose="020B0604020202020204" pitchFamily="34" charset="0"/>
            </a:endParaRPr>
          </a:p>
          <a:p>
            <a:pPr>
              <a:lnSpc>
                <a:spcPct val="107000"/>
              </a:lnSpc>
              <a:spcAft>
                <a:spcPts val="800"/>
              </a:spcAft>
            </a:pPr>
            <a:endParaRPr lang="en-US" dirty="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As </a:t>
            </a:r>
            <a:r>
              <a:rPr lang="en-US" sz="2000" dirty="0">
                <a:latin typeface="Times New Roman" panose="02020603050405020304" pitchFamily="18" charset="0"/>
                <a:ea typeface="Times New Roman" panose="02020603050405020304" pitchFamily="18" charset="0"/>
                <a:cs typeface="Arial" panose="020B0604020202020204" pitchFamily="34" charset="0"/>
              </a:rPr>
              <a:t>in non-cancer populations, the clinical characteristics of COVID-19 in patients with cancer usually include fever, dry cough, dyspnea, chills, muscle pain, headache, sore throat, rigors, and a loss of taste or smell </a:t>
            </a:r>
            <a:endParaRPr lang="en-US" sz="2000" dirty="0" smtClean="0">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800"/>
              </a:spcAft>
            </a:pPr>
            <a:r>
              <a:rPr lang="en-US" sz="2000" dirty="0" smtClean="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rPr>
              <a:t>Dermatologic </a:t>
            </a:r>
            <a:r>
              <a:rPr lang="en-US" sz="2000" dirty="0">
                <a:latin typeface="Times New Roman" panose="02020603050405020304" pitchFamily="18" charset="0"/>
                <a:ea typeface="Times New Roman" panose="02020603050405020304" pitchFamily="18" charset="0"/>
              </a:rPr>
              <a:t>manifestations have been described, including </a:t>
            </a:r>
            <a:r>
              <a:rPr lang="en-US" sz="2000" dirty="0" err="1">
                <a:latin typeface="Times New Roman" panose="02020603050405020304" pitchFamily="18" charset="0"/>
                <a:ea typeface="Times New Roman" panose="02020603050405020304" pitchFamily="18" charset="0"/>
              </a:rPr>
              <a:t>morbilliform</a:t>
            </a:r>
            <a:r>
              <a:rPr lang="en-US" sz="2000" dirty="0">
                <a:latin typeface="Times New Roman" panose="02020603050405020304" pitchFamily="18" charset="0"/>
                <a:ea typeface="Times New Roman" panose="02020603050405020304" pitchFamily="18" charset="0"/>
              </a:rPr>
              <a:t> rash, </a:t>
            </a:r>
            <a:r>
              <a:rPr lang="en-US" sz="2000" dirty="0" err="1">
                <a:latin typeface="Times New Roman" panose="02020603050405020304" pitchFamily="18" charset="0"/>
                <a:ea typeface="Times New Roman" panose="02020603050405020304" pitchFamily="18" charset="0"/>
              </a:rPr>
              <a:t>livedo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reticularis</a:t>
            </a:r>
            <a:r>
              <a:rPr lang="en-US" sz="2000" dirty="0">
                <a:latin typeface="Times New Roman" panose="02020603050405020304" pitchFamily="18" charset="0"/>
                <a:ea typeface="Times New Roman" panose="02020603050405020304" pitchFamily="18" charset="0"/>
              </a:rPr>
              <a:t>-like vascular lesions, and </a:t>
            </a:r>
            <a:r>
              <a:rPr lang="en-US" sz="2000" dirty="0" smtClean="0">
                <a:latin typeface="Times New Roman" panose="02020603050405020304" pitchFamily="18" charset="0"/>
                <a:ea typeface="Times New Roman" panose="02020603050405020304" pitchFamily="18" charset="0"/>
              </a:rPr>
              <a:t>urticarial</a:t>
            </a:r>
          </a:p>
          <a:p>
            <a:pPr marL="285750" indent="-285750" algn="just">
              <a:lnSpc>
                <a:spcPct val="150000"/>
              </a:lnSpc>
              <a:buFont typeface="Wingdings" panose="05000000000000000000" pitchFamily="2" charset="2"/>
              <a:buChar char="Ø"/>
            </a:pPr>
            <a:endParaRPr lang="en-US" sz="2000" dirty="0" smtClean="0">
              <a:latin typeface="Times New Roman" panose="02020603050405020304" pitchFamily="18" charset="0"/>
              <a:ea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For cancer patients, the diagnosis of cutaneous viral manifestations can be challenging due to the frequency of dermatologic adverse events of anticancer therapies, especially immune checkpoint inhibitors </a:t>
            </a:r>
            <a:endParaRPr lang="en-US" sz="2000" dirty="0"/>
          </a:p>
        </p:txBody>
      </p:sp>
    </p:spTree>
    <p:extLst>
      <p:ext uri="{BB962C8B-B14F-4D97-AF65-F5344CB8AC3E}">
        <p14:creationId xmlns:p14="http://schemas.microsoft.com/office/powerpoint/2010/main" val="576625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540912"/>
            <a:ext cx="11732654" cy="6173228"/>
          </a:xfrm>
          <a:prstGeom prst="rect">
            <a:avLst/>
          </a:prstGeom>
        </p:spPr>
        <p:txBody>
          <a:bodyPr wrap="square">
            <a:spAutoFit/>
          </a:bodyPr>
          <a:lstStyle/>
          <a:p>
            <a:pPr algn="ctr">
              <a:lnSpc>
                <a:spcPct val="107000"/>
              </a:lnSpc>
              <a:spcAft>
                <a:spcPts val="800"/>
              </a:spcAft>
            </a:pPr>
            <a:r>
              <a:rPr lang="en-US" sz="3200" dirty="0">
                <a:latin typeface="Times New Roman" panose="02020603050405020304" pitchFamily="18" charset="0"/>
                <a:ea typeface="Times New Roman" panose="02020603050405020304" pitchFamily="18" charset="0"/>
                <a:cs typeface="Arial" panose="020B0604020202020204" pitchFamily="34" charset="0"/>
              </a:rPr>
              <a:t>Is illness more severe in patients with malignancy</a:t>
            </a:r>
            <a:r>
              <a:rPr lang="en-US" sz="3200" dirty="0" smtClean="0">
                <a:latin typeface="Times New Roman" panose="02020603050405020304" pitchFamily="18" charset="0"/>
                <a:ea typeface="Times New Roman" panose="02020603050405020304" pitchFamily="18" charset="0"/>
                <a:cs typeface="Arial" panose="020B0604020202020204" pitchFamily="34" charset="0"/>
              </a:rPr>
              <a:t>?</a:t>
            </a:r>
          </a:p>
          <a:p>
            <a:pPr algn="ctr">
              <a:lnSpc>
                <a:spcPct val="107000"/>
              </a:lnSpc>
              <a:spcAft>
                <a:spcPts val="8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50000"/>
              </a:lnSpc>
              <a:spcAft>
                <a:spcPts val="800"/>
              </a:spcAft>
              <a:buFont typeface="Wingdings" panose="05000000000000000000" pitchFamily="2" charset="2"/>
              <a:buChar char="Ø"/>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Overall risk, and impact of malignancy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type(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hematologic malignancies or lung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cancer),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age, </a:t>
            </a:r>
            <a:r>
              <a:rPr lang="en-US" sz="2400" dirty="0" smtClean="0">
                <a:latin typeface="Times New Roman" panose="02020603050405020304" pitchFamily="18" charset="0"/>
                <a:cs typeface="Times New Roman" panose="02020603050405020304" pitchFamily="18" charset="0"/>
              </a:rPr>
              <a:t>obesity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comorbidity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ea typeface="Times New Roman" panose="02020603050405020304" pitchFamily="18" charset="0"/>
                <a:cs typeface="Arial" panose="020B0604020202020204" pitchFamily="34" charset="0"/>
              </a:rPr>
              <a:t> recent cancer treatment and the type of treatment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85750" indent="-285750" algn="just">
              <a:lnSpc>
                <a:spcPct val="2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rPr>
              <a:t>Among individuals with cancer, those with advanced and/or progressive disease appear to have a worse prognosis than those with localized disease or cancer in remission </a:t>
            </a:r>
            <a:endParaRPr lang="en-US" sz="2400" dirty="0"/>
          </a:p>
          <a:p>
            <a:pPr marL="285750" indent="-285750" algn="just">
              <a:lnSpc>
                <a:spcPct val="250000"/>
              </a:lnSpc>
              <a:spcAft>
                <a:spcPts val="800"/>
              </a:spcAft>
              <a:buFont typeface="Wingdings" panose="05000000000000000000" pitchFamily="2" charset="2"/>
              <a:buChar char="Ø"/>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6334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4699" y="1481069"/>
            <a:ext cx="11758411" cy="3678571"/>
          </a:xfrm>
          <a:prstGeom prst="rect">
            <a:avLst/>
          </a:prstGeom>
        </p:spPr>
        <p:txBody>
          <a:bodyPr wrap="square">
            <a:spAutoFit/>
          </a:bodyPr>
          <a:lstStyle/>
          <a:p>
            <a:pPr algn="just">
              <a:lnSpc>
                <a:spcPct val="200000"/>
              </a:lnSpc>
            </a:pPr>
            <a:r>
              <a:rPr lang="en-US" sz="2400" dirty="0" smtClean="0">
                <a:latin typeface="Times New Roman" panose="02020603050405020304" pitchFamily="18" charset="0"/>
                <a:ea typeface="Times New Roman" panose="02020603050405020304" pitchFamily="18" charset="0"/>
              </a:rPr>
              <a:t>In </a:t>
            </a:r>
            <a:r>
              <a:rPr lang="en-US" sz="2400" dirty="0">
                <a:latin typeface="Times New Roman" panose="02020603050405020304" pitchFamily="18" charset="0"/>
                <a:ea typeface="Times New Roman" panose="02020603050405020304" pitchFamily="18" charset="0"/>
              </a:rPr>
              <a:t>analysis from the United Kingdom (UK), including records of over 17 million individuals linked to over 10,000 deaths from COVID-19, multivariate analysis found that, relative to patients without cancer, patients with </a:t>
            </a:r>
            <a:r>
              <a:rPr lang="en-US" sz="2400" dirty="0" err="1">
                <a:latin typeface="Times New Roman" panose="02020603050405020304" pitchFamily="18" charset="0"/>
                <a:ea typeface="Times New Roman" panose="02020603050405020304" pitchFamily="18" charset="0"/>
              </a:rPr>
              <a:t>nonhematologic</a:t>
            </a:r>
            <a:r>
              <a:rPr lang="en-US" sz="2400" dirty="0">
                <a:latin typeface="Times New Roman" panose="02020603050405020304" pitchFamily="18" charset="0"/>
                <a:ea typeface="Times New Roman" panose="02020603050405020304" pitchFamily="18" charset="0"/>
              </a:rPr>
              <a:t> malignancy diagnosed within one year prior to COVID-19 had a 1.8-fold higher risk of death, and a hematologic malignancy carried a fourfold higher risk </a:t>
            </a:r>
            <a:endParaRPr lang="en-US" sz="2400" dirty="0"/>
          </a:p>
        </p:txBody>
      </p:sp>
    </p:spTree>
    <p:extLst>
      <p:ext uri="{BB962C8B-B14F-4D97-AF65-F5344CB8AC3E}">
        <p14:creationId xmlns:p14="http://schemas.microsoft.com/office/powerpoint/2010/main" val="52373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9" y="643943"/>
            <a:ext cx="11771290" cy="5326907"/>
          </a:xfrm>
          <a:prstGeom prst="rect">
            <a:avLst/>
          </a:prstGeom>
        </p:spPr>
        <p:txBody>
          <a:bodyPr wrap="square">
            <a:spAutoFit/>
          </a:bodyPr>
          <a:lstStyle/>
          <a:p>
            <a:pPr marL="285750" indent="-285750" algn="just">
              <a:lnSpc>
                <a:spcPct val="150000"/>
              </a:lnSpc>
              <a:spcAft>
                <a:spcPts val="800"/>
              </a:spcAft>
              <a:buFont typeface="Wingdings" panose="05000000000000000000" pitchFamily="2" charset="2"/>
              <a:buChar char="Ø"/>
            </a:pPr>
            <a:r>
              <a:rPr lang="en-US" sz="2400" dirty="0">
                <a:latin typeface="Times New Roman" panose="02020603050405020304" pitchFamily="18" charset="0"/>
                <a:ea typeface="Times New Roman" panose="02020603050405020304" pitchFamily="18" charset="0"/>
                <a:cs typeface="Arial" panose="020B0604020202020204" pitchFamily="34" charset="0"/>
              </a:rPr>
              <a:t>In one analysis, 117 patients with active malignancy who tested positive for COVID-19 were admitted to one of two New York hospitals over a 10-week period, and were each matched (for age, sex, and number of comorbidities) with four control patients admitted with COVID-19 who did not have active malignancy </a:t>
            </a:r>
            <a:endParaRPr lang="en-US" sz="2400" dirty="0" smtClean="0">
              <a:latin typeface="Times New Roman" panose="02020603050405020304" pitchFamily="18" charset="0"/>
              <a:ea typeface="Times New Roman" panose="02020603050405020304" pitchFamily="18" charset="0"/>
              <a:cs typeface="Arial" panose="020B0604020202020204" pitchFamily="34" charset="0"/>
            </a:endParaRPr>
          </a:p>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cs typeface="Arial" panose="020B0604020202020204" pitchFamily="34" charset="0"/>
              </a:rPr>
              <a:t>Active malignancy was defined as being on cancer-directed therapy or active surveillance within six months of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admission</a:t>
            </a:r>
          </a:p>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Presenting </a:t>
            </a:r>
            <a:r>
              <a:rPr lang="en-US" sz="2400" dirty="0">
                <a:latin typeface="Times New Roman" panose="02020603050405020304" pitchFamily="18" charset="0"/>
                <a:ea typeface="Times New Roman" panose="02020603050405020304" pitchFamily="18" charset="0"/>
                <a:cs typeface="Arial" panose="020B0604020202020204" pitchFamily="34" charset="0"/>
              </a:rPr>
              <a:t>symptoms were similar between the two groups, and there were no significant differences in morbidity or mortality between patients with and without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cancer</a:t>
            </a:r>
          </a:p>
          <a:p>
            <a:pPr marL="285750" indent="-28575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Arial" panose="020B0604020202020204" pitchFamily="34" charset="0"/>
              </a:rPr>
              <a:t> </a:t>
            </a:r>
            <a:r>
              <a:rPr lang="en-US" sz="2400" dirty="0">
                <a:latin typeface="Times New Roman" panose="02020603050405020304" pitchFamily="18" charset="0"/>
                <a:ea typeface="Times New Roman" panose="02020603050405020304" pitchFamily="18" charset="0"/>
                <a:cs typeface="Arial" panose="020B0604020202020204" pitchFamily="34" charset="0"/>
              </a:rPr>
              <a:t>The factors that were associated with significantly worse outcomes were age and </a:t>
            </a:r>
            <a:r>
              <a:rPr lang="en-US" sz="2400" dirty="0" smtClean="0">
                <a:latin typeface="Times New Roman" panose="02020603050405020304" pitchFamily="18" charset="0"/>
                <a:ea typeface="Times New Roman" panose="02020603050405020304" pitchFamily="18" charset="0"/>
                <a:cs typeface="Arial" panose="020B0604020202020204" pitchFamily="34" charset="0"/>
              </a:rPr>
              <a:t>obesity</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791461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621</TotalTime>
  <Words>2608</Words>
  <Application>Microsoft Office PowerPoint</Application>
  <PresentationFormat>Custom</PresentationFormat>
  <Paragraphs>186</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SANAAT</cp:lastModifiedBy>
  <cp:revision>64</cp:revision>
  <dcterms:created xsi:type="dcterms:W3CDTF">2021-05-31T04:57:53Z</dcterms:created>
  <dcterms:modified xsi:type="dcterms:W3CDTF">2021-06-10T05:12:49Z</dcterms:modified>
</cp:coreProperties>
</file>